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1"/>
  </p:notesMasterIdLst>
  <p:sldIdLst>
    <p:sldId id="256" r:id="rId2"/>
    <p:sldId id="261" r:id="rId3"/>
    <p:sldId id="272" r:id="rId4"/>
    <p:sldId id="263" r:id="rId5"/>
    <p:sldId id="277" r:id="rId6"/>
    <p:sldId id="265" r:id="rId7"/>
    <p:sldId id="276" r:id="rId8"/>
    <p:sldId id="266" r:id="rId9"/>
    <p:sldId id="282" r:id="rId10"/>
    <p:sldId id="279" r:id="rId11"/>
    <p:sldId id="287" r:id="rId12"/>
    <p:sldId id="280" r:id="rId13"/>
    <p:sldId id="281" r:id="rId14"/>
    <p:sldId id="274" r:id="rId15"/>
    <p:sldId id="284" r:id="rId16"/>
    <p:sldId id="285" r:id="rId17"/>
    <p:sldId id="283" r:id="rId18"/>
    <p:sldId id="286" r:id="rId19"/>
    <p:sldId id="26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1873"/>
  </p:normalViewPr>
  <p:slideViewPr>
    <p:cSldViewPr snapToGrid="0" snapToObjects="1">
      <p:cViewPr varScale="1">
        <p:scale>
          <a:sx n="88" d="100"/>
          <a:sy n="88" d="100"/>
        </p:scale>
        <p:origin x="13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556A21-A942-5649-80B0-3F1B3222A8C8}" type="datetimeFigureOut">
              <a:rPr lang="en-US" smtClean="0"/>
              <a:t>11/18/18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36255-FF68-4F49-BD72-CD367BD51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11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Relationship Id="rId3" Type="http://schemas.openxmlformats.org/officeDocument/2006/relationships/hyperlink" Target="https://habitat.hu/mivel-foglalkozunk/lakhatasi-jelentesek/lakhatasi-jelentes-2018/eladosodottsag-es-hatralekossag/" TargetMode="Externa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36255-FF68-4F49-BD72-CD367BD513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54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>
                <a:latin typeface="Noway" charset="0"/>
                <a:ea typeface="Noway" charset="0"/>
                <a:cs typeface="Noway" charset="0"/>
                <a:hlinkClick r:id="rId3"/>
              </a:rPr>
              <a:t>https://habitat.hu/mivel-foglalkozunk/lakhatasi-jelentesek/lakhatasi-jelentes-2018/eladosodottsag-es-hatralekossag/</a:t>
            </a:r>
            <a:r>
              <a:rPr lang="en-US" b="1" dirty="0" smtClean="0">
                <a:latin typeface="Noway" charset="0"/>
                <a:ea typeface="Noway" charset="0"/>
                <a:cs typeface="Noway" charset="0"/>
              </a:rPr>
              <a:t> </a:t>
            </a:r>
            <a:endParaRPr lang="en-US" b="1" dirty="0"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36255-FF68-4F49-BD72-CD367BD513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175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Ilyen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módon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hitel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magyar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társadalomban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elsősorban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vagyonszerzést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hatékonyan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alacsony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kockázattal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támogató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eszköz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hanem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egyéb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lehetőségek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hiányában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igénybe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vett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utolsó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lehetőség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viszont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különösen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legszegényebb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háztartások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esetében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könnyen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adósságspirálhoz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36255-FF68-4F49-BD72-CD367BD513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613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A </a:t>
            </a:r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kormányzati</a:t>
            </a: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intézkedések</a:t>
            </a: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csak</a:t>
            </a: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eltüntetik</a:t>
            </a: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, </a:t>
            </a:r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nem</a:t>
            </a: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pedig</a:t>
            </a: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kezelik</a:t>
            </a: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az</a:t>
            </a: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eladósodottság</a:t>
            </a: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problémáját</a:t>
            </a: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mr-IN" sz="1200" dirty="0" smtClean="0">
                <a:latin typeface="Noway" charset="0"/>
                <a:ea typeface="Noway" charset="0"/>
                <a:cs typeface="Noway" charset="0"/>
              </a:rPr>
              <a:t>–</a:t>
            </a: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kipucolás</a:t>
            </a: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 a </a:t>
            </a:r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több</a:t>
            </a: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hitelezés</a:t>
            </a: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érdekében</a:t>
            </a: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 (</a:t>
            </a:r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forintosítás</a:t>
            </a: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mr-IN" sz="1200" dirty="0" smtClean="0">
                <a:latin typeface="Noway" charset="0"/>
                <a:ea typeface="Noway" charset="0"/>
                <a:cs typeface="Noway" charset="0"/>
              </a:rPr>
              <a:t>–</a:t>
            </a: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attól</a:t>
            </a: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még</a:t>
            </a: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fennáll</a:t>
            </a: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 a </a:t>
            </a:r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hitelállomány</a:t>
            </a: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36255-FF68-4F49-BD72-CD367BD5131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44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Valójában</a:t>
            </a: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mit</a:t>
            </a: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mutatnak</a:t>
            </a: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 a </a:t>
            </a:r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nemteljesítő</a:t>
            </a: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hitelekről</a:t>
            </a: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szóló</a:t>
            </a: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statisztikák</a:t>
            </a: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Akik</a:t>
            </a: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 “</a:t>
            </a:r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eltűnnek</a:t>
            </a: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” = </a:t>
            </a:r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bankok</a:t>
            </a: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leírják</a:t>
            </a: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vagy</a:t>
            </a: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eladják</a:t>
            </a:r>
            <a:r>
              <a:rPr lang="en-US" sz="1200" baseline="0" dirty="0" smtClean="0">
                <a:latin typeface="Noway" charset="0"/>
                <a:ea typeface="Noway" charset="0"/>
                <a:cs typeface="Noway" charset="0"/>
              </a:rPr>
              <a:t> » </a:t>
            </a:r>
            <a:r>
              <a:rPr lang="en-US" sz="1200" baseline="0" dirty="0" err="1" smtClean="0">
                <a:latin typeface="Noway" charset="0"/>
                <a:ea typeface="Noway" charset="0"/>
                <a:cs typeface="Noway" charset="0"/>
              </a:rPr>
              <a:t>erről</a:t>
            </a:r>
            <a:r>
              <a:rPr lang="en-US" sz="1200" baseline="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baseline="0" dirty="0" err="1" smtClean="0">
                <a:latin typeface="Noway" charset="0"/>
                <a:ea typeface="Noway" charset="0"/>
                <a:cs typeface="Noway" charset="0"/>
              </a:rPr>
              <a:t>az</a:t>
            </a:r>
            <a:r>
              <a:rPr lang="en-US" sz="1200" baseline="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baseline="0" dirty="0" err="1" smtClean="0">
                <a:latin typeface="Noway" charset="0"/>
                <a:ea typeface="Noway" charset="0"/>
                <a:cs typeface="Noway" charset="0"/>
              </a:rPr>
              <a:t>állományról</a:t>
            </a:r>
            <a:r>
              <a:rPr lang="en-US" sz="1200" baseline="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baseline="0" dirty="0" err="1" smtClean="0">
                <a:latin typeface="Noway" charset="0"/>
                <a:ea typeface="Noway" charset="0"/>
                <a:cs typeface="Noway" charset="0"/>
              </a:rPr>
              <a:t>nincs</a:t>
            </a:r>
            <a:r>
              <a:rPr lang="en-US" sz="1200" baseline="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baseline="0" dirty="0" err="1" smtClean="0">
                <a:latin typeface="Noway" charset="0"/>
                <a:ea typeface="Noway" charset="0"/>
                <a:cs typeface="Noway" charset="0"/>
              </a:rPr>
              <a:t>további</a:t>
            </a:r>
            <a:r>
              <a:rPr lang="en-US" sz="1200" baseline="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baseline="0" dirty="0" err="1" smtClean="0">
                <a:latin typeface="Noway" charset="0"/>
                <a:ea typeface="Noway" charset="0"/>
                <a:cs typeface="Noway" charset="0"/>
              </a:rPr>
              <a:t>információnk</a:t>
            </a:r>
            <a:r>
              <a:rPr lang="en-US" sz="1200" baseline="0" dirty="0" smtClean="0">
                <a:latin typeface="Noway" charset="0"/>
                <a:ea typeface="Noway" charset="0"/>
                <a:cs typeface="Noway" charset="0"/>
              </a:rPr>
              <a:t>. </a:t>
            </a:r>
            <a:r>
              <a:rPr lang="mr-IN" sz="1200" baseline="0" dirty="0" smtClean="0">
                <a:latin typeface="Noway" charset="0"/>
                <a:ea typeface="Noway" charset="0"/>
                <a:cs typeface="Noway" charset="0"/>
              </a:rPr>
              <a:t>–</a:t>
            </a:r>
            <a:r>
              <a:rPr lang="en-US" sz="1200" baseline="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baseline="0" dirty="0" err="1" smtClean="0">
                <a:latin typeface="Noway" charset="0"/>
                <a:ea typeface="Noway" charset="0"/>
                <a:cs typeface="Noway" charset="0"/>
              </a:rPr>
              <a:t>háztartások</a:t>
            </a:r>
            <a:r>
              <a:rPr lang="en-US" sz="1200" baseline="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baseline="0" dirty="0" err="1" smtClean="0">
                <a:latin typeface="Noway" charset="0"/>
                <a:ea typeface="Noway" charset="0"/>
                <a:cs typeface="Noway" charset="0"/>
              </a:rPr>
              <a:t>szempontjából</a:t>
            </a:r>
            <a:r>
              <a:rPr lang="en-US" sz="1200" baseline="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baseline="0" dirty="0" err="1" smtClean="0">
                <a:latin typeface="Noway" charset="0"/>
                <a:ea typeface="Noway" charset="0"/>
                <a:cs typeface="Noway" charset="0"/>
              </a:rPr>
              <a:t>továbbra</a:t>
            </a:r>
            <a:r>
              <a:rPr lang="en-US" sz="1200" baseline="0" dirty="0" smtClean="0">
                <a:latin typeface="Noway" charset="0"/>
                <a:ea typeface="Noway" charset="0"/>
                <a:cs typeface="Noway" charset="0"/>
              </a:rPr>
              <a:t> is </a:t>
            </a:r>
            <a:r>
              <a:rPr lang="en-US" sz="1200" baseline="0" dirty="0" err="1" smtClean="0">
                <a:latin typeface="Noway" charset="0"/>
                <a:ea typeface="Noway" charset="0"/>
                <a:cs typeface="Noway" charset="0"/>
              </a:rPr>
              <a:t>ott</a:t>
            </a:r>
            <a:r>
              <a:rPr lang="en-US" sz="1200" baseline="0" dirty="0" smtClean="0">
                <a:latin typeface="Noway" charset="0"/>
                <a:ea typeface="Noway" charset="0"/>
                <a:cs typeface="Noway" charset="0"/>
              </a:rPr>
              <a:t> van.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err="1" smtClean="0">
                <a:latin typeface="Noway" charset="0"/>
                <a:ea typeface="Noway" charset="0"/>
                <a:cs typeface="Noway" charset="0"/>
              </a:rPr>
              <a:t>Pedig</a:t>
            </a:r>
            <a:r>
              <a:rPr lang="en-US" sz="1200" baseline="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baseline="0" dirty="0" err="1" smtClean="0">
                <a:latin typeface="Noway" charset="0"/>
                <a:ea typeface="Noway" charset="0"/>
                <a:cs typeface="Noway" charset="0"/>
              </a:rPr>
              <a:t>jelentős</a:t>
            </a:r>
            <a:r>
              <a:rPr lang="en-US" sz="1200" baseline="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baseline="0" dirty="0" err="1" smtClean="0">
                <a:latin typeface="Noway" charset="0"/>
                <a:ea typeface="Noway" charset="0"/>
                <a:cs typeface="Noway" charset="0"/>
              </a:rPr>
              <a:t>állomány</a:t>
            </a:r>
            <a:r>
              <a:rPr lang="en-US" sz="1200" baseline="0" dirty="0" smtClean="0">
                <a:latin typeface="Noway" charset="0"/>
                <a:ea typeface="Noway" charset="0"/>
                <a:cs typeface="Noway" charset="0"/>
              </a:rPr>
              <a:t>: pl. 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végtörlesztés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fél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éve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alatt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250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milliárd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forint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adósságállományt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írtak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a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bankok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2009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2011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között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nettó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175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milliárd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forint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hitelt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adtak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el.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latin typeface="Noway" charset="0"/>
              <a:ea typeface="Noway" charset="0"/>
              <a:cs typeface="Noway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végtörlesztők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döntő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többsége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késedelem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nélküli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adósok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közé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tartozott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tehát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azok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közé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akiknek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voltak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súlyos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nehézségeik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törlesztőrészletek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fizetésével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dirty="0" smtClean="0">
              <a:latin typeface="Noway" charset="0"/>
              <a:ea typeface="Noway" charset="0"/>
              <a:cs typeface="Noway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36255-FF68-4F49-BD72-CD367BD513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43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Mi</a:t>
            </a:r>
            <a:r>
              <a:rPr lang="en-US" dirty="0" smtClean="0"/>
              <a:t> </a:t>
            </a:r>
            <a:r>
              <a:rPr lang="en-US" dirty="0" err="1" smtClean="0"/>
              <a:t>történik</a:t>
            </a:r>
            <a:r>
              <a:rPr lang="en-US" dirty="0" smtClean="0"/>
              <a:t> </a:t>
            </a:r>
            <a:r>
              <a:rPr lang="en-US" dirty="0" err="1" smtClean="0"/>
              <a:t>azokkal</a:t>
            </a:r>
            <a:r>
              <a:rPr lang="en-US" dirty="0" smtClean="0"/>
              <a:t>, </a:t>
            </a:r>
            <a:r>
              <a:rPr lang="en-US" dirty="0" err="1" smtClean="0"/>
              <a:t>akik</a:t>
            </a:r>
            <a:r>
              <a:rPr lang="en-US" dirty="0" smtClean="0"/>
              <a:t> “</a:t>
            </a:r>
            <a:r>
              <a:rPr lang="en-US" dirty="0" err="1" smtClean="0"/>
              <a:t>kikerülnek</a:t>
            </a:r>
            <a:r>
              <a:rPr lang="en-US" dirty="0" smtClean="0"/>
              <a:t>” a </a:t>
            </a:r>
            <a:r>
              <a:rPr lang="en-US" dirty="0" err="1" smtClean="0"/>
              <a:t>banki</a:t>
            </a:r>
            <a:r>
              <a:rPr lang="en-US" dirty="0" smtClean="0"/>
              <a:t> </a:t>
            </a:r>
            <a:r>
              <a:rPr lang="en-US" dirty="0" err="1" smtClean="0"/>
              <a:t>statisztikákból</a:t>
            </a:r>
            <a:r>
              <a:rPr lang="en-US" dirty="0" smtClean="0"/>
              <a:t>? (</a:t>
            </a:r>
            <a:r>
              <a:rPr lang="en-US" dirty="0" err="1" smtClean="0"/>
              <a:t>leírás</a:t>
            </a:r>
            <a:r>
              <a:rPr lang="en-US" dirty="0" smtClean="0"/>
              <a:t>, </a:t>
            </a:r>
            <a:r>
              <a:rPr lang="en-US" dirty="0" err="1" smtClean="0"/>
              <a:t>eladás</a:t>
            </a:r>
            <a:r>
              <a:rPr lang="en-US" dirty="0" smtClean="0"/>
              <a:t>)</a:t>
            </a:r>
          </a:p>
          <a:p>
            <a:r>
              <a:rPr lang="en-US" dirty="0" smtClean="0"/>
              <a:t>» </a:t>
            </a:r>
            <a:r>
              <a:rPr lang="en-US" dirty="0" err="1" smtClean="0"/>
              <a:t>ebben</a:t>
            </a:r>
            <a:r>
              <a:rPr lang="en-US" dirty="0" smtClean="0"/>
              <a:t> a </a:t>
            </a:r>
            <a:r>
              <a:rPr lang="en-US" dirty="0" err="1" smtClean="0"/>
              <a:t>követeléskezelő</a:t>
            </a:r>
            <a:r>
              <a:rPr lang="en-US" dirty="0" smtClean="0"/>
              <a:t> </a:t>
            </a:r>
            <a:r>
              <a:rPr lang="en-US" dirty="0" err="1" smtClean="0"/>
              <a:t>vállalatoknak</a:t>
            </a:r>
            <a:r>
              <a:rPr lang="en-US" dirty="0" smtClean="0"/>
              <a:t> van </a:t>
            </a:r>
            <a:r>
              <a:rPr lang="en-US" dirty="0" err="1" smtClean="0"/>
              <a:t>több</a:t>
            </a:r>
            <a:r>
              <a:rPr lang="en-US" dirty="0" smtClean="0"/>
              <a:t> </a:t>
            </a:r>
            <a:r>
              <a:rPr lang="en-US" dirty="0" err="1" smtClean="0"/>
              <a:t>információja</a:t>
            </a:r>
            <a:r>
              <a:rPr lang="en-US" dirty="0" smtClean="0"/>
              <a:t>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36255-FF68-4F49-BD72-CD367BD5131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8783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Politikai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célkitűzés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háztartási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hitelállomány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növelése</a:t>
            </a:r>
            <a:r>
              <a:rPr lang="en-US" baseline="0" dirty="0" smtClean="0"/>
              <a:t>.</a:t>
            </a:r>
            <a:endParaRPr lang="en-US" dirty="0" smtClean="0"/>
          </a:p>
          <a:p>
            <a:r>
              <a:rPr lang="en-US" dirty="0" err="1" smtClean="0"/>
              <a:t>Viszont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</a:t>
            </a:r>
            <a:r>
              <a:rPr lang="en-US" dirty="0" err="1" smtClean="0"/>
              <a:t>gyre</a:t>
            </a:r>
            <a:r>
              <a:rPr lang="en-US" dirty="0" smtClean="0"/>
              <a:t> </a:t>
            </a:r>
            <a:r>
              <a:rPr lang="en-US" dirty="0" err="1" smtClean="0"/>
              <a:t>többen</a:t>
            </a:r>
            <a:r>
              <a:rPr lang="en-US" dirty="0" smtClean="0"/>
              <a:t> </a:t>
            </a:r>
            <a:r>
              <a:rPr lang="en-US" dirty="0" err="1" smtClean="0"/>
              <a:t>kiesnek</a:t>
            </a:r>
            <a:r>
              <a:rPr lang="en-US" dirty="0" smtClean="0"/>
              <a:t> a </a:t>
            </a:r>
            <a:r>
              <a:rPr lang="en-US" dirty="0" err="1" smtClean="0"/>
              <a:t>formális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lakáshitelek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köréből</a:t>
            </a:r>
            <a:r>
              <a:rPr lang="en-US" baseline="0" dirty="0" smtClean="0"/>
              <a:t> </a:t>
            </a:r>
            <a:r>
              <a:rPr lang="mr-IN" baseline="0" dirty="0" smtClean="0"/>
              <a:t>–</a:t>
            </a:r>
            <a:r>
              <a:rPr lang="en-US" baseline="0" dirty="0" smtClean="0"/>
              <a:t> mi </a:t>
            </a:r>
            <a:r>
              <a:rPr lang="en-US" baseline="0" dirty="0" err="1" smtClean="0"/>
              <a:t>lesz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nem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hitelképes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háztartásokkal</a:t>
            </a:r>
            <a:r>
              <a:rPr lang="en-US" baseline="0" dirty="0" smtClean="0"/>
              <a:t>? » </a:t>
            </a:r>
            <a:r>
              <a:rPr lang="en-US" baseline="0" dirty="0" err="1" smtClean="0"/>
              <a:t>kockázatosabb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konstrukciók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36255-FF68-4F49-BD72-CD367BD5131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2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- </a:t>
            </a:r>
            <a:r>
              <a:rPr lang="en-US" dirty="0" err="1" smtClean="0"/>
              <a:t>egymást</a:t>
            </a:r>
            <a:r>
              <a:rPr lang="en-US" dirty="0" smtClean="0"/>
              <a:t> </a:t>
            </a:r>
            <a:r>
              <a:rPr lang="en-US" dirty="0" err="1" smtClean="0"/>
              <a:t>erősítik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lakásszegénységi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csapda</a:t>
            </a:r>
            <a:endParaRPr lang="en-US" dirty="0" smtClean="0"/>
          </a:p>
          <a:p>
            <a:r>
              <a:rPr lang="en-US" dirty="0" smtClean="0"/>
              <a:t>- 3 + 3 </a:t>
            </a:r>
            <a:r>
              <a:rPr lang="en-US" dirty="0" err="1" smtClean="0"/>
              <a:t>felépítés</a:t>
            </a:r>
            <a:r>
              <a:rPr lang="en-US" dirty="0" smtClean="0"/>
              <a:t> a </a:t>
            </a:r>
            <a:r>
              <a:rPr lang="en-US" dirty="0" err="1" smtClean="0"/>
              <a:t>jelentésben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36255-FF68-4F49-BD72-CD367BD513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9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36255-FF68-4F49-BD72-CD367BD513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613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 err="1" smtClean="0">
                <a:latin typeface="Noway" charset="0"/>
                <a:ea typeface="Noway" charset="0"/>
                <a:cs typeface="Noway" charset="0"/>
              </a:rPr>
              <a:t>Összességében</a:t>
            </a:r>
            <a:r>
              <a:rPr lang="en-US" sz="20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b="1" dirty="0" err="1" smtClean="0">
                <a:latin typeface="Noway" charset="0"/>
                <a:ea typeface="Noway" charset="0"/>
                <a:cs typeface="Noway" charset="0"/>
              </a:rPr>
              <a:t>nőnek</a:t>
            </a:r>
            <a:r>
              <a:rPr lang="en-US" sz="2000" b="1" baseline="0" dirty="0" smtClean="0">
                <a:latin typeface="Noway" charset="0"/>
                <a:ea typeface="Noway" charset="0"/>
                <a:cs typeface="Noway" charset="0"/>
              </a:rPr>
              <a:t> a </a:t>
            </a:r>
            <a:r>
              <a:rPr lang="en-US" sz="2000" b="1" baseline="0" dirty="0" err="1" smtClean="0">
                <a:latin typeface="Noway" charset="0"/>
                <a:ea typeface="Noway" charset="0"/>
                <a:cs typeface="Noway" charset="0"/>
              </a:rPr>
              <a:t>lakáscélú</a:t>
            </a:r>
            <a:r>
              <a:rPr lang="en-US" sz="2000" b="1" baseline="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b="1" baseline="0" dirty="0" err="1" smtClean="0">
                <a:latin typeface="Noway" charset="0"/>
                <a:ea typeface="Noway" charset="0"/>
                <a:cs typeface="Noway" charset="0"/>
              </a:rPr>
              <a:t>kiadások</a:t>
            </a:r>
            <a:r>
              <a:rPr lang="en-US" sz="2000" b="1" baseline="0" dirty="0" smtClean="0">
                <a:latin typeface="Noway" charset="0"/>
                <a:ea typeface="Noway" charset="0"/>
                <a:cs typeface="Noway" charset="0"/>
              </a:rPr>
              <a:t> » de </a:t>
            </a:r>
            <a:r>
              <a:rPr lang="en-US" sz="2000" b="1" baseline="0" dirty="0" err="1" smtClean="0">
                <a:latin typeface="Noway" charset="0"/>
                <a:ea typeface="Noway" charset="0"/>
                <a:cs typeface="Noway" charset="0"/>
              </a:rPr>
              <a:t>nem</a:t>
            </a:r>
            <a:r>
              <a:rPr lang="en-US" sz="2000" b="1" baseline="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b="1" baseline="0" dirty="0" err="1" smtClean="0">
                <a:latin typeface="Noway" charset="0"/>
                <a:ea typeface="Noway" charset="0"/>
                <a:cs typeface="Noway" charset="0"/>
              </a:rPr>
              <a:t>rászorultsági</a:t>
            </a:r>
            <a:r>
              <a:rPr lang="en-US" sz="2000" b="1" baseline="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b="1" baseline="0" dirty="0" err="1" smtClean="0">
                <a:latin typeface="Noway" charset="0"/>
                <a:ea typeface="Noway" charset="0"/>
                <a:cs typeface="Noway" charset="0"/>
              </a:rPr>
              <a:t>alapon</a:t>
            </a:r>
            <a:r>
              <a:rPr lang="en-US" sz="2000" b="1" baseline="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b="1" baseline="0" dirty="0" err="1" smtClean="0">
                <a:latin typeface="Noway" charset="0"/>
                <a:ea typeface="Noway" charset="0"/>
                <a:cs typeface="Noway" charset="0"/>
              </a:rPr>
              <a:t>célzottak</a:t>
            </a:r>
            <a:r>
              <a:rPr lang="en-US" sz="2000" b="1" baseline="0" dirty="0" smtClean="0">
                <a:latin typeface="Noway" charset="0"/>
                <a:ea typeface="Noway" charset="0"/>
                <a:cs typeface="Noway" charset="0"/>
              </a:rPr>
              <a:t> (10%-90%).</a:t>
            </a:r>
          </a:p>
          <a:p>
            <a:pPr marL="0" indent="0">
              <a:buNone/>
            </a:pPr>
            <a:endParaRPr lang="en-US" sz="2000" b="1" dirty="0" smtClean="0">
              <a:latin typeface="Noway" charset="0"/>
              <a:ea typeface="Noway" charset="0"/>
              <a:cs typeface="Noway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Noway" charset="0"/>
                <a:ea typeface="Noway" charset="0"/>
                <a:cs typeface="Noway" charset="0"/>
              </a:rPr>
              <a:t>» </a:t>
            </a:r>
            <a:r>
              <a:rPr lang="en-US" sz="2000" b="1" dirty="0" err="1" smtClean="0">
                <a:latin typeface="Noway" charset="0"/>
                <a:ea typeface="Noway" charset="0"/>
                <a:cs typeface="Noway" charset="0"/>
              </a:rPr>
              <a:t>Duális</a:t>
            </a:r>
            <a:r>
              <a:rPr lang="en-US" sz="2000" b="1" dirty="0" smtClean="0">
                <a:latin typeface="Noway" charset="0"/>
                <a:ea typeface="Noway" charset="0"/>
                <a:cs typeface="Noway" charset="0"/>
              </a:rPr>
              <a:t> ”</a:t>
            </a:r>
            <a:r>
              <a:rPr lang="en-US" sz="2000" b="1" dirty="0" err="1" smtClean="0">
                <a:latin typeface="Noway" charset="0"/>
                <a:ea typeface="Noway" charset="0"/>
                <a:cs typeface="Noway" charset="0"/>
              </a:rPr>
              <a:t>lakáspolitika</a:t>
            </a:r>
            <a:r>
              <a:rPr lang="en-US" sz="2000" b="1" dirty="0" smtClean="0">
                <a:latin typeface="Noway" charset="0"/>
                <a:ea typeface="Noway" charset="0"/>
                <a:cs typeface="Noway" charset="0"/>
              </a:rPr>
              <a:t>”:</a:t>
            </a:r>
          </a:p>
          <a:p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Lakásszegénységet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a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szociális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ellátás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részének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tekinti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mr-IN" sz="2000" dirty="0" smtClean="0">
                <a:latin typeface="Noway" charset="0"/>
                <a:ea typeface="Noway" charset="0"/>
                <a:cs typeface="Noway" charset="0"/>
              </a:rPr>
              <a:t>–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intézményekben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és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projektalapon</a:t>
            </a:r>
            <a:endParaRPr lang="en-US" sz="2000" dirty="0" smtClean="0">
              <a:latin typeface="Noway" charset="0"/>
              <a:ea typeface="Noway" charset="0"/>
              <a:cs typeface="Noway" charset="0"/>
            </a:endParaRPr>
          </a:p>
          <a:p>
            <a:pPr lvl="1"/>
            <a:r>
              <a:rPr lang="en-US" sz="1600" dirty="0" err="1" smtClean="0">
                <a:latin typeface="Noway" charset="0"/>
                <a:ea typeface="Noway" charset="0"/>
                <a:cs typeface="Noway" charset="0"/>
              </a:rPr>
              <a:t>Nem</a:t>
            </a:r>
            <a:r>
              <a:rPr lang="en-US" sz="1600" dirty="0" smtClean="0">
                <a:latin typeface="Noway" charset="0"/>
                <a:ea typeface="Noway" charset="0"/>
                <a:cs typeface="Noway" charset="0"/>
              </a:rPr>
              <a:t> a </a:t>
            </a:r>
            <a:r>
              <a:rPr lang="en-US" sz="1600" dirty="0" err="1" smtClean="0">
                <a:latin typeface="Noway" charset="0"/>
                <a:ea typeface="Noway" charset="0"/>
                <a:cs typeface="Noway" charset="0"/>
              </a:rPr>
              <a:t>strukturális</a:t>
            </a:r>
            <a:r>
              <a:rPr lang="en-US" sz="16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600" dirty="0" err="1" smtClean="0">
                <a:latin typeface="Noway" charset="0"/>
                <a:ea typeface="Noway" charset="0"/>
                <a:cs typeface="Noway" charset="0"/>
              </a:rPr>
              <a:t>problémákra</a:t>
            </a:r>
            <a:r>
              <a:rPr lang="en-US" sz="16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600" dirty="0" err="1" smtClean="0">
                <a:latin typeface="Noway" charset="0"/>
                <a:ea typeface="Noway" charset="0"/>
                <a:cs typeface="Noway" charset="0"/>
              </a:rPr>
              <a:t>reagál</a:t>
            </a:r>
            <a:endParaRPr lang="en-US" sz="1600" dirty="0" smtClean="0">
              <a:latin typeface="Noway" charset="0"/>
              <a:ea typeface="Noway" charset="0"/>
              <a:cs typeface="Noway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Tehetősebb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háztartásoknak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támogatások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»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Állami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fókusz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: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magántulajdon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és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középosztály</a:t>
            </a:r>
            <a:endParaRPr lang="en-US" sz="2000" dirty="0" smtClean="0">
              <a:latin typeface="Noway" charset="0"/>
              <a:ea typeface="Noway" charset="0"/>
              <a:cs typeface="Noway" charset="0"/>
            </a:endParaRPr>
          </a:p>
          <a:p>
            <a:pPr lvl="1"/>
            <a:r>
              <a:rPr lang="en-US" sz="1600" dirty="0" err="1" smtClean="0">
                <a:latin typeface="Noway" charset="0"/>
                <a:ea typeface="Noway" charset="0"/>
                <a:cs typeface="Noway" charset="0"/>
              </a:rPr>
              <a:t>Lakáshoz</a:t>
            </a:r>
            <a:r>
              <a:rPr lang="en-US" sz="16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600" dirty="0" err="1" smtClean="0">
                <a:latin typeface="Noway" charset="0"/>
                <a:ea typeface="Noway" charset="0"/>
                <a:cs typeface="Noway" charset="0"/>
              </a:rPr>
              <a:t>jutásban</a:t>
            </a:r>
            <a:endParaRPr lang="en-US" sz="1600" dirty="0" smtClean="0">
              <a:latin typeface="Noway" charset="0"/>
              <a:ea typeface="Noway" charset="0"/>
              <a:cs typeface="Noway" charset="0"/>
            </a:endParaRPr>
          </a:p>
          <a:p>
            <a:pPr lvl="1"/>
            <a:r>
              <a:rPr lang="en-US" sz="1600" dirty="0" err="1" smtClean="0">
                <a:latin typeface="Noway" charset="0"/>
                <a:ea typeface="Noway" charset="0"/>
                <a:cs typeface="Noway" charset="0"/>
              </a:rPr>
              <a:t>Felújításokban</a:t>
            </a:r>
            <a:r>
              <a:rPr lang="en-US" sz="1600" dirty="0" smtClean="0">
                <a:latin typeface="Noway" charset="0"/>
                <a:ea typeface="Noway" charset="0"/>
                <a:cs typeface="Noway" charset="0"/>
              </a:rPr>
              <a:t> </a:t>
            </a:r>
          </a:p>
          <a:p>
            <a:pPr lvl="1"/>
            <a:endParaRPr lang="en-US" sz="1600" dirty="0" smtClean="0"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36255-FF68-4F49-BD72-CD367BD513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403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err="1" smtClean="0">
                <a:latin typeface="Noway" charset="0"/>
                <a:ea typeface="Noway" charset="0"/>
                <a:cs typeface="Noway" charset="0"/>
              </a:rPr>
              <a:t>Dzsentrifikáció</a:t>
            </a:r>
            <a:r>
              <a:rPr lang="en-US" sz="24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mr-IN" sz="2400" dirty="0" smtClean="0">
                <a:latin typeface="Noway" charset="0"/>
                <a:ea typeface="Noway" charset="0"/>
                <a:cs typeface="Noway" charset="0"/>
              </a:rPr>
              <a:t>–</a:t>
            </a:r>
            <a:r>
              <a:rPr lang="en-US" sz="24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400" dirty="0" err="1" smtClean="0">
                <a:latin typeface="Noway" charset="0"/>
                <a:ea typeface="Noway" charset="0"/>
                <a:cs typeface="Noway" charset="0"/>
              </a:rPr>
              <a:t>kiszorulás</a:t>
            </a:r>
            <a:r>
              <a:rPr lang="en-US" sz="24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mr-IN" sz="2400" dirty="0" smtClean="0">
                <a:latin typeface="Noway" charset="0"/>
                <a:ea typeface="Noway" charset="0"/>
                <a:cs typeface="Noway" charset="0"/>
              </a:rPr>
              <a:t>–</a:t>
            </a:r>
            <a:r>
              <a:rPr lang="en-US" sz="24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400" dirty="0" err="1" smtClean="0">
                <a:latin typeface="Noway" charset="0"/>
                <a:ea typeface="Noway" charset="0"/>
                <a:cs typeface="Noway" charset="0"/>
              </a:rPr>
              <a:t>beszorulás</a:t>
            </a:r>
            <a:endParaRPr lang="en-US" sz="2400" dirty="0" smtClean="0">
              <a:latin typeface="Noway" charset="0"/>
              <a:ea typeface="Noway" charset="0"/>
              <a:cs typeface="Noway" charset="0"/>
            </a:endParaRPr>
          </a:p>
          <a:p>
            <a:pPr lvl="1"/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Hova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szorulnak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ki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? - a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kiszorulás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és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lakóhelyi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marginalizáció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jellegzetes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területei</a:t>
            </a:r>
            <a:endParaRPr lang="en-US" sz="2000" dirty="0" smtClean="0">
              <a:latin typeface="Noway" charset="0"/>
              <a:ea typeface="Noway" charset="0"/>
              <a:cs typeface="Noway" charset="0"/>
            </a:endParaRPr>
          </a:p>
          <a:p>
            <a:pPr lvl="1"/>
            <a:r>
              <a:rPr lang="en-US" sz="2000" b="1" dirty="0" smtClean="0">
                <a:latin typeface="Noway" charset="0"/>
                <a:ea typeface="Noway" charset="0"/>
                <a:cs typeface="Noway" charset="0"/>
              </a:rPr>
              <a:t>Ha </a:t>
            </a:r>
            <a:r>
              <a:rPr lang="en-US" sz="2000" b="1" dirty="0" err="1" smtClean="0">
                <a:latin typeface="Noway" charset="0"/>
                <a:ea typeface="Noway" charset="0"/>
                <a:cs typeface="Noway" charset="0"/>
              </a:rPr>
              <a:t>egy</a:t>
            </a:r>
            <a:r>
              <a:rPr lang="en-US" sz="20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b="1" dirty="0" err="1" smtClean="0">
                <a:latin typeface="Noway" charset="0"/>
                <a:ea typeface="Noway" charset="0"/>
                <a:cs typeface="Noway" charset="0"/>
              </a:rPr>
              <a:t>helyről</a:t>
            </a:r>
            <a:r>
              <a:rPr lang="en-US" sz="20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b="1" dirty="0" err="1" smtClean="0">
                <a:latin typeface="Noway" charset="0"/>
                <a:ea typeface="Noway" charset="0"/>
                <a:cs typeface="Noway" charset="0"/>
              </a:rPr>
              <a:t>eltünteted</a:t>
            </a:r>
            <a:r>
              <a:rPr lang="en-US" sz="2000" b="1" dirty="0" smtClean="0">
                <a:latin typeface="Noway" charset="0"/>
                <a:ea typeface="Noway" charset="0"/>
                <a:cs typeface="Noway" charset="0"/>
              </a:rPr>
              <a:t>, </a:t>
            </a:r>
            <a:r>
              <a:rPr lang="en-US" sz="2000" b="1" dirty="0" err="1" smtClean="0">
                <a:latin typeface="Noway" charset="0"/>
                <a:ea typeface="Noway" charset="0"/>
                <a:cs typeface="Noway" charset="0"/>
              </a:rPr>
              <a:t>máshova</a:t>
            </a:r>
            <a:r>
              <a:rPr lang="en-US" sz="20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b="1" dirty="0" err="1" smtClean="0">
                <a:latin typeface="Noway" charset="0"/>
                <a:ea typeface="Noway" charset="0"/>
                <a:cs typeface="Noway" charset="0"/>
              </a:rPr>
              <a:t>átkerül</a:t>
            </a:r>
            <a:r>
              <a:rPr lang="en-US" sz="2000" b="1" dirty="0" smtClean="0">
                <a:latin typeface="Noway" charset="0"/>
                <a:ea typeface="Noway" charset="0"/>
                <a:cs typeface="Noway" charset="0"/>
              </a:rPr>
              <a:t>.</a:t>
            </a:r>
          </a:p>
          <a:p>
            <a:r>
              <a:rPr lang="en-US" sz="2400" dirty="0" smtClean="0">
                <a:latin typeface="Noway" charset="0"/>
                <a:ea typeface="Noway" charset="0"/>
                <a:cs typeface="Noway" charset="0"/>
              </a:rPr>
              <a:t>A </a:t>
            </a:r>
            <a:r>
              <a:rPr lang="en-US" sz="2400" dirty="0" err="1" smtClean="0">
                <a:latin typeface="Noway" charset="0"/>
                <a:ea typeface="Noway" charset="0"/>
                <a:cs typeface="Noway" charset="0"/>
              </a:rPr>
              <a:t>lakáspiac</a:t>
            </a:r>
            <a:r>
              <a:rPr lang="en-US" sz="24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400" dirty="0" err="1" smtClean="0">
                <a:latin typeface="Noway" charset="0"/>
                <a:ea typeface="Noway" charset="0"/>
                <a:cs typeface="Noway" charset="0"/>
              </a:rPr>
              <a:t>területi</a:t>
            </a:r>
            <a:r>
              <a:rPr lang="en-US" sz="24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400" dirty="0" err="1" smtClean="0">
                <a:latin typeface="Noway" charset="0"/>
                <a:ea typeface="Noway" charset="0"/>
                <a:cs typeface="Noway" charset="0"/>
              </a:rPr>
              <a:t>egyenlőtlenségei</a:t>
            </a:r>
            <a:r>
              <a:rPr lang="en-US" sz="24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400" dirty="0" err="1" smtClean="0">
                <a:latin typeface="Noway" charset="0"/>
                <a:ea typeface="Noway" charset="0"/>
                <a:cs typeface="Noway" charset="0"/>
              </a:rPr>
              <a:t>erősödnek</a:t>
            </a:r>
            <a:endParaRPr lang="en-US" sz="2400" dirty="0" smtClean="0">
              <a:latin typeface="Noway" charset="0"/>
              <a:ea typeface="Noway" charset="0"/>
              <a:cs typeface="Noway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36255-FF68-4F49-BD72-CD367BD513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67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Az</a:t>
            </a: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eladósodottság</a:t>
            </a: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és</a:t>
            </a: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hátralékosság</a:t>
            </a: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b="1" dirty="0" smtClean="0">
                <a:latin typeface="Noway" charset="0"/>
                <a:ea typeface="Noway" charset="0"/>
                <a:cs typeface="Noway" charset="0"/>
              </a:rPr>
              <a:t>a </a:t>
            </a:r>
            <a:r>
              <a:rPr lang="en-US" sz="1200" b="1" dirty="0" err="1" smtClean="0">
                <a:latin typeface="Noway" charset="0"/>
                <a:ea typeface="Noway" charset="0"/>
                <a:cs typeface="Noway" charset="0"/>
              </a:rPr>
              <a:t>magyar</a:t>
            </a:r>
            <a:r>
              <a:rPr lang="en-US" sz="12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b="1" dirty="0" err="1" smtClean="0">
                <a:latin typeface="Noway" charset="0"/>
                <a:ea typeface="Noway" charset="0"/>
                <a:cs typeface="Noway" charset="0"/>
              </a:rPr>
              <a:t>háztartások</a:t>
            </a:r>
            <a:r>
              <a:rPr lang="en-US" sz="12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b="1" dirty="0" err="1" smtClean="0">
                <a:latin typeface="Noway" charset="0"/>
                <a:ea typeface="Noway" charset="0"/>
                <a:cs typeface="Noway" charset="0"/>
              </a:rPr>
              <a:t>jelentős</a:t>
            </a:r>
            <a:r>
              <a:rPr lang="en-US" sz="12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b="1" dirty="0" err="1" smtClean="0">
                <a:latin typeface="Noway" charset="0"/>
                <a:ea typeface="Noway" charset="0"/>
                <a:cs typeface="Noway" charset="0"/>
              </a:rPr>
              <a:t>részét</a:t>
            </a:r>
            <a:r>
              <a:rPr lang="en-US" sz="12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b="1" dirty="0" err="1" smtClean="0">
                <a:latin typeface="Noway" charset="0"/>
                <a:ea typeface="Noway" charset="0"/>
                <a:cs typeface="Noway" charset="0"/>
              </a:rPr>
              <a:t>érinti</a:t>
            </a:r>
            <a:r>
              <a:rPr lang="en-US" sz="1200" b="1" dirty="0" smtClean="0">
                <a:latin typeface="Noway" charset="0"/>
                <a:ea typeface="Noway" charset="0"/>
                <a:cs typeface="Noway" charset="0"/>
              </a:rPr>
              <a:t>.</a:t>
            </a:r>
          </a:p>
          <a:p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Két</a:t>
            </a:r>
            <a:r>
              <a:rPr lang="en-US" sz="1200" baseline="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baseline="0" dirty="0" err="1" smtClean="0">
                <a:latin typeface="Noway" charset="0"/>
                <a:ea typeface="Noway" charset="0"/>
                <a:cs typeface="Noway" charset="0"/>
              </a:rPr>
              <a:t>fő</a:t>
            </a:r>
            <a:r>
              <a:rPr lang="en-US" sz="1200" baseline="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baseline="0" dirty="0" err="1" smtClean="0">
                <a:latin typeface="Noway" charset="0"/>
                <a:ea typeface="Noway" charset="0"/>
                <a:cs typeface="Noway" charset="0"/>
              </a:rPr>
              <a:t>tényező</a:t>
            </a:r>
            <a:r>
              <a:rPr lang="en-US" sz="1200" baseline="0" dirty="0" smtClean="0">
                <a:latin typeface="Noway" charset="0"/>
                <a:ea typeface="Noway" charset="0"/>
                <a:cs typeface="Noway" charset="0"/>
              </a:rPr>
              <a:t> van </a:t>
            </a:r>
            <a:r>
              <a:rPr lang="en-US" sz="1200" baseline="0" dirty="0" err="1" smtClean="0">
                <a:latin typeface="Noway" charset="0"/>
                <a:ea typeface="Noway" charset="0"/>
                <a:cs typeface="Noway" charset="0"/>
              </a:rPr>
              <a:t>ebben</a:t>
            </a:r>
            <a:r>
              <a:rPr lang="en-US" sz="1200" baseline="0" dirty="0" smtClean="0">
                <a:latin typeface="Noway" charset="0"/>
                <a:ea typeface="Noway" charset="0"/>
                <a:cs typeface="Noway" charset="0"/>
              </a:rPr>
              <a:t>: </a:t>
            </a:r>
            <a:r>
              <a:rPr lang="en-US" sz="1200" baseline="0" dirty="0" err="1" smtClean="0">
                <a:latin typeface="Noway" charset="0"/>
                <a:ea typeface="Noway" charset="0"/>
                <a:cs typeface="Noway" charset="0"/>
              </a:rPr>
              <a:t>hitelekben</a:t>
            </a:r>
            <a:r>
              <a:rPr lang="en-US" sz="1200" baseline="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baseline="0" dirty="0" err="1" smtClean="0">
                <a:latin typeface="Noway" charset="0"/>
                <a:ea typeface="Noway" charset="0"/>
                <a:cs typeface="Noway" charset="0"/>
              </a:rPr>
              <a:t>való</a:t>
            </a:r>
            <a:r>
              <a:rPr lang="en-US" sz="1200" baseline="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baseline="0" dirty="0" err="1" smtClean="0">
                <a:latin typeface="Noway" charset="0"/>
                <a:ea typeface="Noway" charset="0"/>
                <a:cs typeface="Noway" charset="0"/>
              </a:rPr>
              <a:t>eladósodottság</a:t>
            </a:r>
            <a:r>
              <a:rPr lang="en-US" sz="1200" baseline="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baseline="0" dirty="0" err="1" smtClean="0">
                <a:latin typeface="Noway" charset="0"/>
                <a:ea typeface="Noway" charset="0"/>
                <a:cs typeface="Noway" charset="0"/>
              </a:rPr>
              <a:t>és</a:t>
            </a:r>
            <a:r>
              <a:rPr lang="en-US" sz="1200" baseline="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baseline="0" dirty="0" err="1" smtClean="0">
                <a:latin typeface="Noway" charset="0"/>
                <a:ea typeface="Noway" charset="0"/>
                <a:cs typeface="Noway" charset="0"/>
              </a:rPr>
              <a:t>rezsihátralékok</a:t>
            </a:r>
            <a:r>
              <a:rPr lang="en-US" sz="1200" baseline="0" dirty="0" smtClean="0">
                <a:latin typeface="Noway" charset="0"/>
                <a:ea typeface="Noway" charset="0"/>
                <a:cs typeface="Noway" charset="0"/>
              </a:rPr>
              <a:t>.</a:t>
            </a:r>
            <a:endParaRPr lang="en-US" sz="1200" dirty="0" smtClean="0"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36255-FF68-4F49-BD72-CD367BD513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140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60 </a:t>
            </a:r>
            <a:r>
              <a:rPr lang="en-US" dirty="0" err="1" smtClean="0"/>
              <a:t>napon</a:t>
            </a:r>
            <a:r>
              <a:rPr lang="en-US" dirty="0" smtClean="0"/>
              <a:t> </a:t>
            </a:r>
            <a:r>
              <a:rPr lang="en-US" dirty="0" err="1" smtClean="0"/>
              <a:t>túli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rezsihátralék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azért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fontos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mert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ezután</a:t>
            </a:r>
            <a:r>
              <a:rPr lang="en-US" baseline="0" dirty="0" smtClean="0"/>
              <a:t> </a:t>
            </a:r>
            <a:r>
              <a:rPr lang="en-US" b="1" baseline="0" dirty="0" err="1" smtClean="0"/>
              <a:t>kikapcsolhatják</a:t>
            </a:r>
            <a:r>
              <a:rPr lang="en-US" b="1" baseline="0" dirty="0" smtClean="0"/>
              <a:t> a </a:t>
            </a:r>
            <a:r>
              <a:rPr lang="en-US" b="1" baseline="0" dirty="0" err="1" smtClean="0"/>
              <a:t>szolgáltatást</a:t>
            </a:r>
            <a:r>
              <a:rPr lang="en-US" b="1" baseline="0" dirty="0" smtClean="0"/>
              <a:t>. </a:t>
            </a:r>
          </a:p>
          <a:p>
            <a:r>
              <a:rPr lang="en-US" b="1" baseline="0" dirty="0" err="1" smtClean="0"/>
              <a:t>Tartósan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hátralékosok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magas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aránya</a:t>
            </a:r>
            <a:r>
              <a:rPr lang="en-US" b="0" baseline="0" dirty="0" smtClean="0"/>
              <a:t> </a:t>
            </a:r>
            <a:r>
              <a:rPr lang="mr-IN" b="0" baseline="0" dirty="0" smtClean="0"/>
              <a:t>–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erre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más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kezelési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stratégiák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kellenek</a:t>
            </a:r>
            <a:r>
              <a:rPr lang="en-US" b="0" baseline="0" dirty="0" smtClean="0"/>
              <a:t>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36255-FF68-4F49-BD72-CD367BD513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51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36255-FF68-4F49-BD72-CD367BD513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91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végső</a:t>
            </a: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soron</a:t>
            </a: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bármilyen</a:t>
            </a: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adósság</a:t>
            </a: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 a </a:t>
            </a:r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lakhatás</a:t>
            </a: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elvesztéséhez</a:t>
            </a:r>
            <a:r>
              <a:rPr lang="en-US" sz="1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200" dirty="0" err="1" smtClean="0">
                <a:latin typeface="Noway" charset="0"/>
                <a:ea typeface="Noway" charset="0"/>
                <a:cs typeface="Noway" charset="0"/>
              </a:rPr>
              <a:t>vezethet</a:t>
            </a:r>
            <a:endParaRPr lang="en-US" sz="1200" dirty="0" smtClean="0">
              <a:latin typeface="Noway" charset="0"/>
              <a:ea typeface="Noway" charset="0"/>
              <a:cs typeface="Noway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latin typeface="+mn-lt"/>
                <a:ea typeface="+mn-ea"/>
                <a:cs typeface="+mn-cs"/>
              </a:rPr>
              <a:t>Kilakoltatások</a:t>
            </a:r>
            <a:r>
              <a:rPr lang="en-US" sz="1200" dirty="0" smtClean="0">
                <a:latin typeface="+mn-lt"/>
                <a:ea typeface="+mn-ea"/>
                <a:cs typeface="+mn-cs"/>
              </a:rPr>
              <a:t>:</a:t>
            </a:r>
            <a:r>
              <a:rPr lang="en-US" sz="1200" baseline="0" dirty="0" smtClean="0">
                <a:latin typeface="+mn-lt"/>
                <a:ea typeface="+mn-ea"/>
                <a:cs typeface="+mn-cs"/>
              </a:rPr>
              <a:t> </a:t>
            </a:r>
            <a:r>
              <a:rPr lang="en-US" sz="1200" dirty="0" err="1" smtClean="0"/>
              <a:t>ez</a:t>
            </a:r>
            <a:r>
              <a:rPr lang="en-US" sz="1200" dirty="0" smtClean="0"/>
              <a:t> (a </a:t>
            </a:r>
            <a:r>
              <a:rPr lang="en-US" sz="1200" dirty="0" err="1" smtClean="0"/>
              <a:t>még</a:t>
            </a:r>
            <a:r>
              <a:rPr lang="en-US" sz="1200" dirty="0" smtClean="0"/>
              <a:t> a </a:t>
            </a:r>
            <a:r>
              <a:rPr lang="en-US" sz="1200" dirty="0" err="1" smtClean="0"/>
              <a:t>kilakoltatási</a:t>
            </a:r>
            <a:r>
              <a:rPr lang="en-US" sz="1200" dirty="0" smtClean="0"/>
              <a:t> </a:t>
            </a:r>
            <a:r>
              <a:rPr lang="en-US" sz="1200" dirty="0" err="1" smtClean="0"/>
              <a:t>moratóriumba</a:t>
            </a:r>
            <a:r>
              <a:rPr lang="en-US" sz="1200" dirty="0" smtClean="0"/>
              <a:t> </a:t>
            </a:r>
            <a:r>
              <a:rPr lang="en-US" sz="1200" dirty="0" err="1" smtClean="0"/>
              <a:t>beleeső</a:t>
            </a:r>
            <a:r>
              <a:rPr lang="en-US" sz="1200" dirty="0" smtClean="0"/>
              <a:t> </a:t>
            </a:r>
            <a:r>
              <a:rPr lang="en-US" sz="1200" dirty="0" err="1" smtClean="0"/>
              <a:t>áprilist</a:t>
            </a:r>
            <a:r>
              <a:rPr lang="en-US" sz="1200" dirty="0" smtClean="0"/>
              <a:t> </a:t>
            </a:r>
            <a:r>
              <a:rPr lang="en-US" sz="1200" dirty="0" err="1" smtClean="0"/>
              <a:t>és</a:t>
            </a:r>
            <a:r>
              <a:rPr lang="en-US" sz="1200" dirty="0" smtClean="0"/>
              <a:t> a </a:t>
            </a:r>
            <a:r>
              <a:rPr lang="en-US" sz="1200" dirty="0" err="1" smtClean="0"/>
              <a:t>hétvégéket</a:t>
            </a:r>
            <a:r>
              <a:rPr lang="en-US" sz="1200" dirty="0" smtClean="0"/>
              <a:t> is </a:t>
            </a:r>
            <a:r>
              <a:rPr lang="en-US" sz="1200" dirty="0" err="1" smtClean="0"/>
              <a:t>beleszámolva</a:t>
            </a:r>
            <a:r>
              <a:rPr lang="en-US" sz="1200" dirty="0" smtClean="0"/>
              <a:t>) </a:t>
            </a:r>
            <a:r>
              <a:rPr lang="en-US" sz="1200" dirty="0" err="1" smtClean="0"/>
              <a:t>napi</a:t>
            </a:r>
            <a:r>
              <a:rPr lang="en-US" sz="1200" dirty="0" smtClean="0"/>
              <a:t> 15 </a:t>
            </a:r>
            <a:r>
              <a:rPr lang="en-US" sz="1200" dirty="0" err="1" smtClean="0"/>
              <a:t>kilakoltatást</a:t>
            </a:r>
            <a:r>
              <a:rPr lang="en-US" sz="1200" dirty="0" smtClean="0"/>
              <a:t> </a:t>
            </a:r>
            <a:r>
              <a:rPr lang="en-US" sz="1200" dirty="0" err="1" smtClean="0"/>
              <a:t>jelent</a:t>
            </a:r>
            <a:endParaRPr lang="en-US" sz="1200" dirty="0" smtClean="0">
              <a:solidFill>
                <a:srgbClr val="FF0000"/>
              </a:solidFill>
              <a:latin typeface="Noway" charset="0"/>
              <a:ea typeface="Noway" charset="0"/>
              <a:cs typeface="Noway" charset="0"/>
            </a:endParaRPr>
          </a:p>
          <a:p>
            <a:endParaRPr lang="en-US" sz="1200" dirty="0" smtClean="0"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36255-FF68-4F49-BD72-CD367BD513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629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3424-5AA9-6843-972C-745F1E302416}" type="datetimeFigureOut">
              <a:rPr lang="en-US" smtClean="0"/>
              <a:t>11/18/18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D38D-39EA-604D-AE05-AD7ABB53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79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3424-5AA9-6843-972C-745F1E302416}" type="datetimeFigureOut">
              <a:rPr lang="en-US" smtClean="0"/>
              <a:t>11/18/18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D38D-39EA-604D-AE05-AD7ABB53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19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3424-5AA9-6843-972C-745F1E302416}" type="datetimeFigureOut">
              <a:rPr lang="en-US" smtClean="0"/>
              <a:t>11/18/18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D38D-39EA-604D-AE05-AD7ABB53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78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3424-5AA9-6843-972C-745F1E302416}" type="datetimeFigureOut">
              <a:rPr lang="en-US" smtClean="0"/>
              <a:t>11/18/18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D38D-39EA-604D-AE05-AD7ABB53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01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3424-5AA9-6843-972C-745F1E302416}" type="datetimeFigureOut">
              <a:rPr lang="en-US" smtClean="0"/>
              <a:t>11/18/18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D38D-39EA-604D-AE05-AD7ABB53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91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3424-5AA9-6843-972C-745F1E302416}" type="datetimeFigureOut">
              <a:rPr lang="en-US" smtClean="0"/>
              <a:t>11/18/18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D38D-39EA-604D-AE05-AD7ABB53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69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3424-5AA9-6843-972C-745F1E302416}" type="datetimeFigureOut">
              <a:rPr lang="en-US" smtClean="0"/>
              <a:t>11/18/18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D38D-39EA-604D-AE05-AD7ABB53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38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3424-5AA9-6843-972C-745F1E302416}" type="datetimeFigureOut">
              <a:rPr lang="en-US" smtClean="0"/>
              <a:t>11/18/18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D38D-39EA-604D-AE05-AD7ABB53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43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3424-5AA9-6843-972C-745F1E302416}" type="datetimeFigureOut">
              <a:rPr lang="en-US" smtClean="0"/>
              <a:t>11/18/18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D38D-39EA-604D-AE05-AD7ABB53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25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3424-5AA9-6843-972C-745F1E302416}" type="datetimeFigureOut">
              <a:rPr lang="en-US" smtClean="0"/>
              <a:t>11/18/18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D38D-39EA-604D-AE05-AD7ABB53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55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3424-5AA9-6843-972C-745F1E302416}" type="datetimeFigureOut">
              <a:rPr lang="en-US" smtClean="0"/>
              <a:t>11/18/18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D38D-39EA-604D-AE05-AD7ABB53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3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13424-5AA9-6843-972C-745F1E302416}" type="datetimeFigureOut">
              <a:rPr lang="en-US" smtClean="0"/>
              <a:t>11/18/18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ED38D-39EA-604D-AE05-AD7ABB53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103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19.png"/><Relationship Id="rId5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8" Type="http://schemas.openxmlformats.org/officeDocument/2006/relationships/image" Target="../media/image7.JPG"/><Relationship Id="rId9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421239" y="1371600"/>
            <a:ext cx="1" cy="548640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59732" y="3410465"/>
            <a:ext cx="7990703" cy="1408670"/>
          </a:xfrm>
          <a:noFill/>
          <a:ln w="38100">
            <a:noFill/>
            <a:prstDash val="dash"/>
          </a:ln>
        </p:spPr>
        <p:txBody>
          <a:bodyPr>
            <a:normAutofit/>
          </a:bodyPr>
          <a:lstStyle/>
          <a:p>
            <a:pPr algn="r"/>
            <a:r>
              <a:rPr lang="en-US" sz="4800" b="1" dirty="0" err="1">
                <a:latin typeface="Noway" charset="0"/>
                <a:ea typeface="Noway" charset="0"/>
                <a:cs typeface="Noway" charset="0"/>
              </a:rPr>
              <a:t>Háztartási</a:t>
            </a:r>
            <a:r>
              <a:rPr lang="en-US" sz="4800" b="1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4800" b="1" dirty="0" err="1">
                <a:latin typeface="Noway" charset="0"/>
                <a:ea typeface="Noway" charset="0"/>
                <a:cs typeface="Noway" charset="0"/>
              </a:rPr>
              <a:t>adósság</a:t>
            </a:r>
            <a:r>
              <a:rPr lang="en-US" sz="4800" b="1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4800" b="1" dirty="0" smtClean="0">
                <a:latin typeface="Noway" charset="0"/>
                <a:ea typeface="Noway" charset="0"/>
                <a:cs typeface="Noway" charset="0"/>
              </a:rPr>
              <a:t/>
            </a:r>
            <a:br>
              <a:rPr lang="en-US" sz="4800" b="1" dirty="0" smtClean="0">
                <a:latin typeface="Noway" charset="0"/>
                <a:ea typeface="Noway" charset="0"/>
                <a:cs typeface="Noway" charset="0"/>
              </a:rPr>
            </a:br>
            <a:r>
              <a:rPr lang="en-US" sz="4800" b="1" dirty="0" err="1" smtClean="0">
                <a:latin typeface="Noway" charset="0"/>
                <a:ea typeface="Noway" charset="0"/>
                <a:cs typeface="Noway" charset="0"/>
              </a:rPr>
              <a:t>lakhatási</a:t>
            </a:r>
            <a:r>
              <a:rPr lang="en-US" sz="48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4800" b="1" dirty="0" err="1" smtClean="0">
                <a:latin typeface="Noway" charset="0"/>
                <a:ea typeface="Noway" charset="0"/>
                <a:cs typeface="Noway" charset="0"/>
              </a:rPr>
              <a:t>szempontból</a:t>
            </a:r>
            <a:endParaRPr lang="en-US" sz="4800" b="1" dirty="0"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7416" y="5041537"/>
            <a:ext cx="7247050" cy="1176672"/>
          </a:xfrm>
        </p:spPr>
        <p:txBody>
          <a:bodyPr>
            <a:normAutofit fontScale="92500" lnSpcReduction="10000"/>
          </a:bodyPr>
          <a:lstStyle/>
          <a:p>
            <a:pPr algn="r">
              <a:spcBef>
                <a:spcPts val="400"/>
              </a:spcBef>
            </a:pPr>
            <a:r>
              <a:rPr lang="en-US" sz="2000" b="1" dirty="0" smtClean="0">
                <a:latin typeface="Noway" charset="0"/>
                <a:ea typeface="Noway" charset="0"/>
                <a:cs typeface="Noway" charset="0"/>
              </a:rPr>
              <a:t>Pósfai </a:t>
            </a:r>
            <a:r>
              <a:rPr lang="en-US" sz="2000" b="1" dirty="0" err="1" smtClean="0">
                <a:latin typeface="Noway" charset="0"/>
                <a:ea typeface="Noway" charset="0"/>
                <a:cs typeface="Noway" charset="0"/>
              </a:rPr>
              <a:t>Zsuzsanna</a:t>
            </a:r>
            <a:endParaRPr lang="en-US" sz="2000" b="1" dirty="0" smtClean="0">
              <a:latin typeface="Noway" charset="0"/>
              <a:ea typeface="Noway" charset="0"/>
              <a:cs typeface="Noway" charset="0"/>
            </a:endParaRPr>
          </a:p>
          <a:p>
            <a:pPr algn="r">
              <a:spcBef>
                <a:spcPts val="400"/>
              </a:spcBef>
            </a:pPr>
            <a:endParaRPr lang="en-US" sz="2000" dirty="0">
              <a:latin typeface="Noway" charset="0"/>
              <a:ea typeface="Noway" charset="0"/>
              <a:cs typeface="Noway" charset="0"/>
            </a:endParaRPr>
          </a:p>
          <a:p>
            <a:pPr algn="r">
              <a:spcBef>
                <a:spcPts val="400"/>
              </a:spcBef>
            </a:pP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2018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. </a:t>
            </a:r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n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ovember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19.</a:t>
            </a:r>
            <a:endParaRPr lang="en-US" sz="2000" dirty="0" smtClean="0">
              <a:latin typeface="Noway" charset="0"/>
              <a:ea typeface="Noway" charset="0"/>
              <a:cs typeface="Noway" charset="0"/>
            </a:endParaRPr>
          </a:p>
          <a:p>
            <a:pPr algn="r">
              <a:spcBef>
                <a:spcPts val="400"/>
              </a:spcBef>
            </a:pP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Budapest</a:t>
            </a:r>
            <a:endParaRPr lang="en-US" sz="2000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47"/>
            <a:ext cx="3937000" cy="2057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451938"/>
            <a:ext cx="12192000" cy="4201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err="1" smtClean="0">
                <a:solidFill>
                  <a:schemeClr val="tx1"/>
                </a:solidFill>
                <a:latin typeface="Noway" charset="0"/>
                <a:ea typeface="Noway" charset="0"/>
                <a:cs typeface="Noway" charset="0"/>
              </a:rPr>
              <a:t>www.periferiakozpont.hu</a:t>
            </a:r>
            <a:endParaRPr lang="en-US" dirty="0">
              <a:solidFill>
                <a:schemeClr val="tx1"/>
              </a:solidFill>
              <a:latin typeface="Noway" charset="0"/>
              <a:ea typeface="Noway" charset="0"/>
              <a:cs typeface="Now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15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85563"/>
            <a:ext cx="12192000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799"/>
            <a:ext cx="10210800" cy="780763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Háztartási</a:t>
            </a:r>
            <a:r>
              <a:rPr lang="en-US" sz="36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adósság</a:t>
            </a:r>
            <a:r>
              <a:rPr lang="en-US" sz="36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miért</a:t>
            </a:r>
            <a:r>
              <a:rPr lang="en-US" sz="36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lakhatási</a:t>
            </a:r>
            <a:r>
              <a:rPr lang="en-US" sz="36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kérdés</a:t>
            </a:r>
            <a:r>
              <a:rPr lang="en-US" sz="3600" b="1" dirty="0" smtClean="0">
                <a:latin typeface="Noway" charset="0"/>
                <a:ea typeface="Noway" charset="0"/>
                <a:cs typeface="Noway" charset="0"/>
              </a:rPr>
              <a:t>?</a:t>
            </a:r>
            <a:endParaRPr lang="en-US" sz="3600" b="1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1563211" cy="1593273"/>
          </a:xfrm>
        </p:spPr>
      </p:pic>
      <p:sp>
        <p:nvSpPr>
          <p:cNvPr id="10" name="Rectangle 9"/>
          <p:cNvSpPr/>
          <p:nvPr/>
        </p:nvSpPr>
        <p:spPr>
          <a:xfrm>
            <a:off x="0" y="6437870"/>
            <a:ext cx="12192000" cy="4201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err="1" smtClean="0">
                <a:solidFill>
                  <a:schemeClr val="tx1"/>
                </a:solidFill>
                <a:latin typeface="Noway" charset="0"/>
                <a:ea typeface="Noway" charset="0"/>
                <a:cs typeface="Noway" charset="0"/>
              </a:rPr>
              <a:t>www.periferiakozpont.hu</a:t>
            </a:r>
            <a:endParaRPr lang="en-US" dirty="0">
              <a:solidFill>
                <a:schemeClr val="tx1"/>
              </a:solidFill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20914" y="2000950"/>
            <a:ext cx="7560713" cy="3775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LAKÁSHOZ JUTÁS: </a:t>
            </a:r>
            <a:br>
              <a:rPr lang="en-US" sz="2200" dirty="0" smtClean="0">
                <a:latin typeface="Noway" charset="0"/>
                <a:ea typeface="Noway" charset="0"/>
                <a:cs typeface="Noway" charset="0"/>
              </a:rPr>
            </a:b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magántulajdon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dominanciája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»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sokszor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hitel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kell</a:t>
            </a:r>
            <a:endParaRPr lang="en-US" sz="2200" dirty="0" smtClean="0">
              <a:latin typeface="Noway" charset="0"/>
              <a:ea typeface="Noway" charset="0"/>
              <a:cs typeface="Noway" charset="0"/>
            </a:endParaRPr>
          </a:p>
          <a:p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LAKÁS FENNTARTÁSA: </a:t>
            </a:r>
            <a:br>
              <a:rPr lang="en-US" sz="2200" dirty="0" smtClean="0">
                <a:latin typeface="Noway" charset="0"/>
                <a:ea typeface="Noway" charset="0"/>
                <a:cs typeface="Noway" charset="0"/>
              </a:rPr>
            </a:b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megélhetési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probléma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» 4,5x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nagyobb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eséllyel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válnak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hátralékossá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,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akik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megfizethetőségi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problémával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küzdenek</a:t>
            </a:r>
            <a:endParaRPr lang="en-US" sz="2200" dirty="0" smtClean="0">
              <a:latin typeface="Noway" charset="0"/>
              <a:ea typeface="Noway" charset="0"/>
              <a:cs typeface="Noway" charset="0"/>
            </a:endParaRPr>
          </a:p>
          <a:p>
            <a:pPr lvl="1">
              <a:spcBef>
                <a:spcPts val="1700"/>
              </a:spcBef>
              <a:spcAft>
                <a:spcPts val="600"/>
              </a:spcAft>
            </a:pPr>
            <a:r>
              <a:rPr lang="en-US" sz="1800" dirty="0" err="1" smtClean="0">
                <a:latin typeface="Noway" charset="0"/>
                <a:ea typeface="Noway" charset="0"/>
                <a:cs typeface="Noway" charset="0"/>
              </a:rPr>
              <a:t>fogyasztási</a:t>
            </a:r>
            <a:r>
              <a:rPr lang="en-US" sz="18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800" dirty="0" err="1" smtClean="0">
                <a:latin typeface="Noway" charset="0"/>
                <a:ea typeface="Noway" charset="0"/>
                <a:cs typeface="Noway" charset="0"/>
              </a:rPr>
              <a:t>hiteleket</a:t>
            </a:r>
            <a:r>
              <a:rPr lang="en-US" sz="1800" dirty="0" smtClean="0">
                <a:latin typeface="Noway" charset="0"/>
                <a:ea typeface="Noway" charset="0"/>
                <a:cs typeface="Noway" charset="0"/>
              </a:rPr>
              <a:t> 80%-ban </a:t>
            </a:r>
            <a:r>
              <a:rPr lang="en-US" sz="1800" dirty="0" err="1" smtClean="0">
                <a:latin typeface="Noway" charset="0"/>
                <a:ea typeface="Noway" charset="0"/>
                <a:cs typeface="Noway" charset="0"/>
              </a:rPr>
              <a:t>megélhetésre</a:t>
            </a:r>
            <a:r>
              <a:rPr lang="en-US" sz="1800" dirty="0" smtClean="0">
                <a:latin typeface="Noway" charset="0"/>
                <a:ea typeface="Noway" charset="0"/>
                <a:cs typeface="Noway" charset="0"/>
              </a:rPr>
              <a:t>, </a:t>
            </a:r>
            <a:r>
              <a:rPr lang="en-US" sz="1800" dirty="0" err="1" smtClean="0">
                <a:latin typeface="Noway" charset="0"/>
                <a:ea typeface="Noway" charset="0"/>
                <a:cs typeface="Noway" charset="0"/>
              </a:rPr>
              <a:t>tanulmányokra</a:t>
            </a:r>
            <a:r>
              <a:rPr lang="en-US" sz="1800" dirty="0" smtClean="0">
                <a:latin typeface="Noway" charset="0"/>
                <a:ea typeface="Noway" charset="0"/>
                <a:cs typeface="Noway" charset="0"/>
              </a:rPr>
              <a:t>, </a:t>
            </a:r>
            <a:r>
              <a:rPr lang="en-US" sz="1800" dirty="0" err="1" smtClean="0">
                <a:latin typeface="Noway" charset="0"/>
                <a:ea typeface="Noway" charset="0"/>
                <a:cs typeface="Noway" charset="0"/>
              </a:rPr>
              <a:t>lakhatási</a:t>
            </a:r>
            <a:r>
              <a:rPr lang="en-US" sz="18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800" dirty="0" err="1" smtClean="0">
                <a:latin typeface="Noway" charset="0"/>
                <a:ea typeface="Noway" charset="0"/>
                <a:cs typeface="Noway" charset="0"/>
              </a:rPr>
              <a:t>kiadásokra</a:t>
            </a:r>
            <a:r>
              <a:rPr lang="en-US" sz="18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800" dirty="0" err="1" smtClean="0">
                <a:latin typeface="Noway" charset="0"/>
                <a:ea typeface="Noway" charset="0"/>
                <a:cs typeface="Noway" charset="0"/>
              </a:rPr>
              <a:t>fordítják</a:t>
            </a:r>
            <a:endParaRPr lang="en-US" sz="1800" dirty="0" smtClean="0">
              <a:latin typeface="Noway" charset="0"/>
              <a:ea typeface="Noway" charset="0"/>
              <a:cs typeface="Noway" charset="0"/>
            </a:endParaRPr>
          </a:p>
          <a:p>
            <a:pPr lvl="1">
              <a:spcBef>
                <a:spcPts val="1100"/>
              </a:spcBef>
              <a:spcAft>
                <a:spcPts val="600"/>
              </a:spcAft>
            </a:pPr>
            <a:r>
              <a:rPr lang="en-US" sz="1800" dirty="0" err="1">
                <a:latin typeface="Noway" charset="0"/>
                <a:ea typeface="Noway" charset="0"/>
                <a:cs typeface="Noway" charset="0"/>
              </a:rPr>
              <a:t>r</a:t>
            </a:r>
            <a:r>
              <a:rPr lang="en-US" sz="1800" dirty="0" err="1" smtClean="0">
                <a:latin typeface="Noway" charset="0"/>
                <a:ea typeface="Noway" charset="0"/>
                <a:cs typeface="Noway" charset="0"/>
              </a:rPr>
              <a:t>ezsihátralékok</a:t>
            </a:r>
            <a:r>
              <a:rPr lang="en-US" sz="18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800" dirty="0" err="1" smtClean="0">
                <a:latin typeface="Noway" charset="0"/>
                <a:ea typeface="Noway" charset="0"/>
                <a:cs typeface="Noway" charset="0"/>
              </a:rPr>
              <a:t>halmozása</a:t>
            </a:r>
            <a:endParaRPr lang="en-US" sz="1800" dirty="0" smtClean="0">
              <a:latin typeface="Noway" charset="0"/>
              <a:ea typeface="Noway" charset="0"/>
              <a:cs typeface="Noway" charset="0"/>
            </a:endParaRPr>
          </a:p>
          <a:p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Szegény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háztartások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esetében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: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adósságcsapda</a:t>
            </a:r>
            <a:endParaRPr lang="en-US" sz="2200" dirty="0" smtClean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934" y="1323505"/>
            <a:ext cx="4093066" cy="472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1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85563"/>
            <a:ext cx="12192000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799"/>
            <a:ext cx="10210800" cy="780763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Társadalmi</a:t>
            </a:r>
            <a:r>
              <a:rPr lang="en-US" sz="36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következmények</a:t>
            </a:r>
            <a:endParaRPr lang="en-US" sz="3600" b="1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1563211" cy="1593273"/>
          </a:xfrm>
        </p:spPr>
      </p:pic>
      <p:sp>
        <p:nvSpPr>
          <p:cNvPr id="10" name="Rectangle 9"/>
          <p:cNvSpPr/>
          <p:nvPr/>
        </p:nvSpPr>
        <p:spPr>
          <a:xfrm>
            <a:off x="0" y="6437870"/>
            <a:ext cx="12192000" cy="4201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err="1" smtClean="0">
                <a:solidFill>
                  <a:schemeClr val="tx1"/>
                </a:solidFill>
                <a:latin typeface="Noway" charset="0"/>
                <a:ea typeface="Noway" charset="0"/>
                <a:cs typeface="Noway" charset="0"/>
              </a:rPr>
              <a:t>www.periferiakozpont.hu</a:t>
            </a:r>
            <a:endParaRPr lang="en-US" dirty="0">
              <a:solidFill>
                <a:schemeClr val="tx1"/>
              </a:solidFill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799771" y="1808309"/>
            <a:ext cx="9550400" cy="4436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750 000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végrehajtási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eljárás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van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folyamatban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, 2650 MD forint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értékben</a:t>
            </a:r>
            <a:endParaRPr lang="en-US" sz="2200" dirty="0" smtClean="0">
              <a:latin typeface="Noway" charset="0"/>
              <a:ea typeface="Noway" charset="0"/>
              <a:cs typeface="Noway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2018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. II. </a:t>
            </a:r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n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egyedévében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: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1355 </a:t>
            </a:r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kilakoltatási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eljárás</a:t>
            </a:r>
            <a:endParaRPr lang="en-US" sz="2000" dirty="0" smtClean="0">
              <a:latin typeface="Noway" charset="0"/>
              <a:ea typeface="Noway" charset="0"/>
              <a:cs typeface="Noway" charset="0"/>
            </a:endParaRPr>
          </a:p>
          <a:p>
            <a:pPr>
              <a:spcBef>
                <a:spcPts val="1600"/>
              </a:spcBef>
            </a:pP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Adósságteher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tágabb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társadalmi-gazdasági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hatása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: </a:t>
            </a:r>
          </a:p>
          <a:p>
            <a:pPr lvl="1">
              <a:spcBef>
                <a:spcPts val="1100"/>
              </a:spcBef>
            </a:pP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háztartások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fogyasztását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visszafogja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</a:t>
            </a:r>
          </a:p>
          <a:p>
            <a:pPr lvl="1"/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l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akhatási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mobilitást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akadályozza</a:t>
            </a:r>
            <a:endParaRPr lang="en-US" sz="2000" dirty="0" smtClean="0">
              <a:latin typeface="Noway" charset="0"/>
              <a:ea typeface="Noway" charset="0"/>
              <a:cs typeface="Noway" charset="0"/>
            </a:endParaRPr>
          </a:p>
          <a:p>
            <a:pPr lvl="1"/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l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egális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munkavállalást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visszafogja</a:t>
            </a:r>
            <a:endParaRPr lang="en-US" sz="2000" dirty="0" smtClean="0">
              <a:latin typeface="Noway" charset="0"/>
              <a:ea typeface="Noway" charset="0"/>
              <a:cs typeface="Noway" charset="0"/>
            </a:endParaRPr>
          </a:p>
          <a:p>
            <a:pPr lvl="1"/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h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áztartás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tagjainak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informális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munkájára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rak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terhet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;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kivándorlás</a:t>
            </a:r>
            <a:endParaRPr lang="en-US" sz="2000" dirty="0" smtClean="0">
              <a:latin typeface="Noway" charset="0"/>
              <a:ea typeface="Noway" charset="0"/>
              <a:cs typeface="Now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82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85563"/>
            <a:ext cx="12192000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799"/>
            <a:ext cx="10210800" cy="780763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Hitelek</a:t>
            </a:r>
            <a:r>
              <a:rPr lang="en-US" sz="36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megoszlása</a:t>
            </a:r>
            <a:r>
              <a:rPr lang="en-US" sz="3600" b="1" dirty="0" smtClean="0">
                <a:latin typeface="Noway" charset="0"/>
                <a:ea typeface="Noway" charset="0"/>
                <a:cs typeface="Noway" charset="0"/>
              </a:rPr>
              <a:t> a </a:t>
            </a:r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háztartások</a:t>
            </a:r>
            <a:r>
              <a:rPr lang="en-US" sz="36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között</a:t>
            </a:r>
            <a:endParaRPr lang="en-US" sz="3600" b="1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1563211" cy="1593273"/>
          </a:xfrm>
        </p:spPr>
      </p:pic>
      <p:sp>
        <p:nvSpPr>
          <p:cNvPr id="10" name="Rectangle 9"/>
          <p:cNvSpPr/>
          <p:nvPr/>
        </p:nvSpPr>
        <p:spPr>
          <a:xfrm>
            <a:off x="0" y="6437870"/>
            <a:ext cx="12192000" cy="4201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err="1" smtClean="0">
                <a:solidFill>
                  <a:schemeClr val="tx1"/>
                </a:solidFill>
                <a:latin typeface="Noway" charset="0"/>
                <a:ea typeface="Noway" charset="0"/>
                <a:cs typeface="Noway" charset="0"/>
              </a:rPr>
              <a:t>www.periferiakozpont.hu</a:t>
            </a:r>
            <a:endParaRPr lang="en-US" dirty="0">
              <a:solidFill>
                <a:schemeClr val="tx1"/>
              </a:solidFill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34881" y="1607128"/>
            <a:ext cx="10515600" cy="4436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676" y="1552845"/>
            <a:ext cx="7752324" cy="48850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59849" y="2289819"/>
            <a:ext cx="4179827" cy="2905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Az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alacsony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jövedelmű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háztartásoknak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nagyobb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>
                <a:latin typeface="Noway" charset="0"/>
                <a:ea typeface="Noway" charset="0"/>
                <a:cs typeface="Noway" charset="0"/>
              </a:rPr>
              <a:t>arányban</a:t>
            </a:r>
            <a:r>
              <a:rPr lang="en-US" sz="2200" dirty="0">
                <a:latin typeface="Noway" charset="0"/>
                <a:ea typeface="Noway" charset="0"/>
                <a:cs typeface="Noway" charset="0"/>
              </a:rPr>
              <a:t> van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hitele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: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endParaRPr lang="en-US" sz="2200" dirty="0" smtClean="0">
              <a:latin typeface="Noway" charset="0"/>
              <a:ea typeface="Noway" charset="0"/>
              <a:cs typeface="Noway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latin typeface="Noway" charset="0"/>
                <a:ea typeface="Noway" charset="0"/>
                <a:cs typeface="Noway" charset="0"/>
              </a:rPr>
              <a:t>A </a:t>
            </a:r>
            <a:r>
              <a:rPr lang="en-US" sz="2000" b="1" dirty="0" err="1">
                <a:latin typeface="Noway" charset="0"/>
                <a:ea typeface="Noway" charset="0"/>
                <a:cs typeface="Noway" charset="0"/>
              </a:rPr>
              <a:t>társadalom</a:t>
            </a:r>
            <a:r>
              <a:rPr lang="en-US" sz="2000" b="1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b="1" dirty="0" err="1">
                <a:latin typeface="Noway" charset="0"/>
                <a:ea typeface="Noway" charset="0"/>
                <a:cs typeface="Noway" charset="0"/>
              </a:rPr>
              <a:t>legszegényebb</a:t>
            </a:r>
            <a:r>
              <a:rPr lang="en-US" sz="2000" b="1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b="1" dirty="0" err="1">
                <a:latin typeface="Noway" charset="0"/>
                <a:ea typeface="Noway" charset="0"/>
                <a:cs typeface="Noway" charset="0"/>
              </a:rPr>
              <a:t>ötöde</a:t>
            </a:r>
            <a:r>
              <a:rPr lang="en-US" sz="2000" b="1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b="1" dirty="0" err="1">
                <a:latin typeface="Noway" charset="0"/>
                <a:ea typeface="Noway" charset="0"/>
                <a:cs typeface="Noway" charset="0"/>
              </a:rPr>
              <a:t>az</a:t>
            </a:r>
            <a:r>
              <a:rPr lang="en-US" sz="2000" b="1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b="1" dirty="0" err="1">
                <a:latin typeface="Noway" charset="0"/>
                <a:ea typeface="Noway" charset="0"/>
                <a:cs typeface="Noway" charset="0"/>
              </a:rPr>
              <a:t>összes</a:t>
            </a:r>
            <a:r>
              <a:rPr lang="en-US" sz="2000" b="1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b="1" dirty="0" err="1">
                <a:latin typeface="Noway" charset="0"/>
                <a:ea typeface="Noway" charset="0"/>
                <a:cs typeface="Noway" charset="0"/>
              </a:rPr>
              <a:t>háztartási</a:t>
            </a:r>
            <a:r>
              <a:rPr lang="en-US" sz="2000" b="1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b="1" dirty="0" err="1">
                <a:latin typeface="Noway" charset="0"/>
                <a:ea typeface="Noway" charset="0"/>
                <a:cs typeface="Noway" charset="0"/>
              </a:rPr>
              <a:t>hitelállomány</a:t>
            </a:r>
            <a:r>
              <a:rPr lang="en-US" sz="2000" b="1" dirty="0">
                <a:latin typeface="Noway" charset="0"/>
                <a:ea typeface="Noway" charset="0"/>
                <a:cs typeface="Noway" charset="0"/>
              </a:rPr>
              <a:t> 34%-</a:t>
            </a:r>
            <a:r>
              <a:rPr lang="en-US" sz="2000" b="1" dirty="0" err="1">
                <a:latin typeface="Noway" charset="0"/>
                <a:ea typeface="Noway" charset="0"/>
                <a:cs typeface="Noway" charset="0"/>
              </a:rPr>
              <a:t>át</a:t>
            </a:r>
            <a:r>
              <a:rPr lang="en-US" sz="2000" b="1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b="1" dirty="0" err="1">
                <a:latin typeface="Noway" charset="0"/>
                <a:ea typeface="Noway" charset="0"/>
                <a:cs typeface="Noway" charset="0"/>
              </a:rPr>
              <a:t>birtokolta</a:t>
            </a:r>
            <a:r>
              <a:rPr lang="en-US" sz="2000" b="1" dirty="0">
                <a:latin typeface="Noway" charset="0"/>
                <a:ea typeface="Noway" charset="0"/>
                <a:cs typeface="Noway" charset="0"/>
              </a:rPr>
              <a:t> 2014-ben.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 </a:t>
            </a:r>
            <a:endParaRPr lang="en-US" sz="2000" dirty="0" smtClean="0">
              <a:latin typeface="Noway" charset="0"/>
              <a:ea typeface="Noway" charset="0"/>
              <a:cs typeface="Now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6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85563"/>
            <a:ext cx="12192000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799"/>
            <a:ext cx="10210800" cy="780763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Hitel</a:t>
            </a:r>
            <a:r>
              <a:rPr lang="en-US" sz="3600" b="1" dirty="0" smtClean="0">
                <a:latin typeface="Noway" charset="0"/>
                <a:ea typeface="Noway" charset="0"/>
                <a:cs typeface="Noway" charset="0"/>
              </a:rPr>
              <a:t>: </a:t>
            </a:r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lehetőség</a:t>
            </a:r>
            <a:r>
              <a:rPr lang="en-US" sz="36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vagy</a:t>
            </a:r>
            <a:r>
              <a:rPr lang="en-US" sz="36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csapda</a:t>
            </a:r>
            <a:r>
              <a:rPr lang="en-US" sz="3600" b="1" dirty="0" smtClean="0">
                <a:latin typeface="Noway" charset="0"/>
                <a:ea typeface="Noway" charset="0"/>
                <a:cs typeface="Noway" charset="0"/>
              </a:rPr>
              <a:t>?</a:t>
            </a:r>
            <a:endParaRPr lang="en-US" sz="3600" b="1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1563211" cy="1593273"/>
          </a:xfrm>
        </p:spPr>
      </p:pic>
      <p:sp>
        <p:nvSpPr>
          <p:cNvPr id="10" name="Rectangle 9"/>
          <p:cNvSpPr/>
          <p:nvPr/>
        </p:nvSpPr>
        <p:spPr>
          <a:xfrm>
            <a:off x="0" y="6437870"/>
            <a:ext cx="12192000" cy="4201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err="1" smtClean="0">
                <a:solidFill>
                  <a:schemeClr val="tx1"/>
                </a:solidFill>
                <a:latin typeface="Noway" charset="0"/>
                <a:ea typeface="Noway" charset="0"/>
                <a:cs typeface="Noway" charset="0"/>
              </a:rPr>
              <a:t>www.periferiakozpont.hu</a:t>
            </a:r>
            <a:endParaRPr lang="en-US" dirty="0">
              <a:solidFill>
                <a:schemeClr val="tx1"/>
              </a:solidFill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676400" y="5567738"/>
            <a:ext cx="10515600" cy="697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mtClean="0">
                <a:latin typeface="Noway" charset="0"/>
                <a:ea typeface="Noway" charset="0"/>
                <a:cs typeface="Noway" charset="0"/>
              </a:rPr>
              <a:t>» a </a:t>
            </a:r>
            <a:r>
              <a:rPr lang="en-US" sz="2400" dirty="0" err="1" smtClean="0">
                <a:latin typeface="Noway" charset="0"/>
                <a:ea typeface="Noway" charset="0"/>
                <a:cs typeface="Noway" charset="0"/>
              </a:rPr>
              <a:t>lakáshitelezés-központú</a:t>
            </a:r>
            <a:r>
              <a:rPr lang="en-US" sz="24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400" dirty="0" err="1" smtClean="0">
                <a:latin typeface="Noway" charset="0"/>
                <a:ea typeface="Noway" charset="0"/>
                <a:cs typeface="Noway" charset="0"/>
              </a:rPr>
              <a:t>lakáspolitika</a:t>
            </a:r>
            <a:r>
              <a:rPr lang="en-US" sz="24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400" dirty="0" err="1" smtClean="0">
                <a:latin typeface="Noway" charset="0"/>
                <a:ea typeface="Noway" charset="0"/>
                <a:cs typeface="Noway" charset="0"/>
              </a:rPr>
              <a:t>kinyitja</a:t>
            </a:r>
            <a:r>
              <a:rPr lang="en-US" sz="2400" dirty="0" smtClean="0">
                <a:latin typeface="Noway" charset="0"/>
                <a:ea typeface="Noway" charset="0"/>
                <a:cs typeface="Noway" charset="0"/>
              </a:rPr>
              <a:t> a </a:t>
            </a:r>
            <a:r>
              <a:rPr lang="en-US" sz="2400" dirty="0" err="1" smtClean="0">
                <a:latin typeface="Noway" charset="0"/>
                <a:ea typeface="Noway" charset="0"/>
                <a:cs typeface="Noway" charset="0"/>
              </a:rPr>
              <a:t>társadalmi-vagyoni</a:t>
            </a:r>
            <a:r>
              <a:rPr lang="en-US" sz="24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400" dirty="0" err="1" smtClean="0">
                <a:latin typeface="Noway" charset="0"/>
                <a:ea typeface="Noway" charset="0"/>
                <a:cs typeface="Noway" charset="0"/>
              </a:rPr>
              <a:t>ollót</a:t>
            </a:r>
            <a:endParaRPr lang="en-US" sz="2400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9"/>
          <a:stretch/>
        </p:blipFill>
        <p:spPr>
          <a:xfrm>
            <a:off x="781605" y="2003481"/>
            <a:ext cx="4577167" cy="31311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03481"/>
            <a:ext cx="5519749" cy="310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9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85563"/>
            <a:ext cx="12192000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799"/>
            <a:ext cx="10210800" cy="780763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Háztartási</a:t>
            </a:r>
            <a:r>
              <a:rPr lang="en-US" sz="36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hitelállomány</a:t>
            </a:r>
            <a:endParaRPr lang="en-US" sz="3600" b="1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1563211" cy="1593273"/>
          </a:xfrm>
        </p:spPr>
      </p:pic>
      <p:sp>
        <p:nvSpPr>
          <p:cNvPr id="10" name="Rectangle 9"/>
          <p:cNvSpPr/>
          <p:nvPr/>
        </p:nvSpPr>
        <p:spPr>
          <a:xfrm>
            <a:off x="0" y="6437870"/>
            <a:ext cx="12192000" cy="4201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err="1" smtClean="0">
                <a:solidFill>
                  <a:schemeClr val="tx1"/>
                </a:solidFill>
                <a:latin typeface="Noway" charset="0"/>
                <a:ea typeface="Noway" charset="0"/>
                <a:cs typeface="Noway" charset="0"/>
              </a:rPr>
              <a:t>www.periferiakozpont.hu</a:t>
            </a:r>
            <a:endParaRPr lang="en-US" dirty="0">
              <a:solidFill>
                <a:schemeClr val="tx1"/>
              </a:solidFill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34881" y="1607128"/>
            <a:ext cx="10515600" cy="4436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4807"/>
            <a:ext cx="12192000" cy="511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6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85563"/>
            <a:ext cx="12192000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799"/>
            <a:ext cx="10210800" cy="780763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Nemteljesítő</a:t>
            </a:r>
            <a:r>
              <a:rPr lang="en-US" sz="36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hitelek</a:t>
            </a:r>
            <a:r>
              <a:rPr lang="en-US" sz="3600" b="1" dirty="0" smtClean="0">
                <a:latin typeface="Noway" charset="0"/>
                <a:ea typeface="Noway" charset="0"/>
                <a:cs typeface="Noway" charset="0"/>
              </a:rPr>
              <a:t>, </a:t>
            </a:r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követeléskezelői</a:t>
            </a:r>
            <a:r>
              <a:rPr lang="en-US" sz="36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piac</a:t>
            </a:r>
            <a:endParaRPr lang="en-US" sz="3600" b="1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1563211" cy="1593273"/>
          </a:xfrm>
        </p:spPr>
      </p:pic>
      <p:sp>
        <p:nvSpPr>
          <p:cNvPr id="10" name="Rectangle 9"/>
          <p:cNvSpPr/>
          <p:nvPr/>
        </p:nvSpPr>
        <p:spPr>
          <a:xfrm>
            <a:off x="0" y="6437870"/>
            <a:ext cx="12192000" cy="4201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err="1" smtClean="0">
                <a:solidFill>
                  <a:schemeClr val="tx1"/>
                </a:solidFill>
                <a:latin typeface="Noway" charset="0"/>
                <a:ea typeface="Noway" charset="0"/>
                <a:cs typeface="Noway" charset="0"/>
              </a:rPr>
              <a:t>www.periferiakozpont.hu</a:t>
            </a:r>
            <a:endParaRPr lang="en-US" dirty="0">
              <a:solidFill>
                <a:schemeClr val="tx1"/>
              </a:solidFill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34881" y="1607128"/>
            <a:ext cx="10515600" cy="4436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" b="9925"/>
          <a:stretch/>
        </p:blipFill>
        <p:spPr>
          <a:xfrm>
            <a:off x="-3" y="1607128"/>
            <a:ext cx="12192003" cy="486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3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85563"/>
            <a:ext cx="12192000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799"/>
            <a:ext cx="10210800" cy="780763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Nemteljesítő</a:t>
            </a:r>
            <a:r>
              <a:rPr lang="en-US" sz="36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hitelek</a:t>
            </a:r>
            <a:r>
              <a:rPr lang="en-US" sz="3600" b="1" dirty="0" smtClean="0">
                <a:latin typeface="Noway" charset="0"/>
                <a:ea typeface="Noway" charset="0"/>
                <a:cs typeface="Noway" charset="0"/>
              </a:rPr>
              <a:t>, </a:t>
            </a:r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követeléskezelői</a:t>
            </a:r>
            <a:r>
              <a:rPr lang="en-US" sz="36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piac</a:t>
            </a:r>
            <a:endParaRPr lang="en-US" sz="3600" b="1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1563211" cy="1593273"/>
          </a:xfrm>
        </p:spPr>
      </p:pic>
      <p:sp>
        <p:nvSpPr>
          <p:cNvPr id="10" name="Rectangle 9"/>
          <p:cNvSpPr/>
          <p:nvPr/>
        </p:nvSpPr>
        <p:spPr>
          <a:xfrm>
            <a:off x="0" y="6437870"/>
            <a:ext cx="12192000" cy="4201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err="1" smtClean="0">
                <a:solidFill>
                  <a:schemeClr val="tx1"/>
                </a:solidFill>
                <a:latin typeface="Noway" charset="0"/>
                <a:ea typeface="Noway" charset="0"/>
                <a:cs typeface="Noway" charset="0"/>
              </a:rPr>
              <a:t>www.periferiakozpont.hu</a:t>
            </a:r>
            <a:endParaRPr lang="en-US" dirty="0">
              <a:solidFill>
                <a:schemeClr val="tx1"/>
              </a:solidFill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34881" y="1607128"/>
            <a:ext cx="10515600" cy="4436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8692"/>
            <a:ext cx="12188785" cy="404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9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85563"/>
            <a:ext cx="12192000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799"/>
            <a:ext cx="10210800" cy="780763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Új</a:t>
            </a:r>
            <a:r>
              <a:rPr lang="en-US" sz="36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hitelezési</a:t>
            </a:r>
            <a:r>
              <a:rPr lang="en-US" sz="36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hullám</a:t>
            </a:r>
            <a:r>
              <a:rPr lang="en-US" sz="3600" b="1" dirty="0" smtClean="0">
                <a:latin typeface="Noway" charset="0"/>
                <a:ea typeface="Noway" charset="0"/>
                <a:cs typeface="Noway" charset="0"/>
              </a:rPr>
              <a:t>: </a:t>
            </a:r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kettészakadó</a:t>
            </a:r>
            <a:r>
              <a:rPr lang="en-US" sz="36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piac</a:t>
            </a:r>
            <a:endParaRPr lang="en-US" sz="3600" b="1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1563211" cy="1593273"/>
          </a:xfrm>
        </p:spPr>
      </p:pic>
      <p:sp>
        <p:nvSpPr>
          <p:cNvPr id="10" name="Rectangle 9"/>
          <p:cNvSpPr/>
          <p:nvPr/>
        </p:nvSpPr>
        <p:spPr>
          <a:xfrm>
            <a:off x="0" y="6437870"/>
            <a:ext cx="12192000" cy="4201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err="1" smtClean="0">
                <a:solidFill>
                  <a:schemeClr val="tx1"/>
                </a:solidFill>
                <a:latin typeface="Noway" charset="0"/>
                <a:ea typeface="Noway" charset="0"/>
                <a:cs typeface="Noway" charset="0"/>
              </a:rPr>
              <a:t>www.periferiakozpont.hu</a:t>
            </a:r>
            <a:endParaRPr lang="en-US" dirty="0">
              <a:solidFill>
                <a:schemeClr val="tx1"/>
              </a:solidFill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34881" y="1607128"/>
            <a:ext cx="10515600" cy="4436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609" y="1740814"/>
            <a:ext cx="6195472" cy="416954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04801" y="1940172"/>
            <a:ext cx="545020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Újra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a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régi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lakáspolitikai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eszköztár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: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lakáshitelezés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felpörgetése</a:t>
            </a:r>
            <a:endParaRPr lang="en-US" sz="2200" dirty="0" smtClean="0">
              <a:latin typeface="Noway" charset="0"/>
              <a:ea typeface="Noway" charset="0"/>
              <a:cs typeface="Noway" charset="0"/>
            </a:endParaRPr>
          </a:p>
          <a:p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	»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háztartási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hitelkihelyezés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mint 	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gazdaságpolitikai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cél</a:t>
            </a:r>
            <a:endParaRPr lang="en-US" sz="2200" dirty="0" smtClean="0">
              <a:latin typeface="Noway" charset="0"/>
              <a:ea typeface="Noway" charset="0"/>
              <a:cs typeface="Noway" charset="0"/>
            </a:endParaRPr>
          </a:p>
          <a:p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	»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új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szelektív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hitelezés</a:t>
            </a:r>
            <a:endParaRPr lang="en-US" sz="2200" dirty="0" smtClean="0">
              <a:latin typeface="Noway" charset="0"/>
              <a:ea typeface="Noway" charset="0"/>
              <a:cs typeface="Noway" charset="0"/>
            </a:endParaRPr>
          </a:p>
          <a:p>
            <a:endParaRPr lang="en-US" sz="2200" dirty="0">
              <a:latin typeface="Noway" charset="0"/>
              <a:ea typeface="Noway" charset="0"/>
              <a:cs typeface="Noway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Akik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ebből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kisenek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: </a:t>
            </a:r>
            <a:r>
              <a:rPr lang="en-US" sz="2200" b="1" dirty="0" err="1" smtClean="0">
                <a:latin typeface="Noway" charset="0"/>
                <a:ea typeface="Noway" charset="0"/>
                <a:cs typeface="Noway" charset="0"/>
              </a:rPr>
              <a:t>sokkal</a:t>
            </a:r>
            <a:r>
              <a:rPr lang="en-US" sz="22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b="1" dirty="0" err="1" smtClean="0">
                <a:latin typeface="Noway" charset="0"/>
                <a:ea typeface="Noway" charset="0"/>
                <a:cs typeface="Noway" charset="0"/>
              </a:rPr>
              <a:t>kockázatosabb</a:t>
            </a:r>
            <a:r>
              <a:rPr lang="en-US" sz="22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b="1" dirty="0" err="1" smtClean="0">
                <a:latin typeface="Noway" charset="0"/>
                <a:ea typeface="Noway" charset="0"/>
                <a:cs typeface="Noway" charset="0"/>
              </a:rPr>
              <a:t>pénzügyi</a:t>
            </a:r>
            <a:r>
              <a:rPr lang="en-US" sz="22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b="1" dirty="0" err="1" smtClean="0">
                <a:latin typeface="Noway" charset="0"/>
                <a:ea typeface="Noway" charset="0"/>
                <a:cs typeface="Noway" charset="0"/>
              </a:rPr>
              <a:t>konstrukciók</a:t>
            </a:r>
            <a:endParaRPr lang="en-US" sz="2200" b="1" dirty="0">
              <a:latin typeface="Noway" charset="0"/>
              <a:ea typeface="Noway" charset="0"/>
              <a:cs typeface="Now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85563"/>
            <a:ext cx="12192000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799"/>
            <a:ext cx="10210800" cy="780763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Összességében</a:t>
            </a:r>
            <a:endParaRPr lang="en-US" sz="3600" b="1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1563211" cy="1593273"/>
          </a:xfrm>
        </p:spPr>
      </p:pic>
      <p:sp>
        <p:nvSpPr>
          <p:cNvPr id="10" name="Rectangle 9"/>
          <p:cNvSpPr/>
          <p:nvPr/>
        </p:nvSpPr>
        <p:spPr>
          <a:xfrm>
            <a:off x="0" y="6451938"/>
            <a:ext cx="12192000" cy="4201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err="1" smtClean="0">
                <a:solidFill>
                  <a:schemeClr val="tx1"/>
                </a:solidFill>
                <a:latin typeface="Noway" charset="0"/>
                <a:ea typeface="Noway" charset="0"/>
                <a:cs typeface="Noway" charset="0"/>
              </a:rPr>
              <a:t>www.periferiakozpont.hu</a:t>
            </a:r>
            <a:endParaRPr lang="en-US" dirty="0">
              <a:solidFill>
                <a:schemeClr val="tx1"/>
              </a:solidFill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34881" y="1607128"/>
            <a:ext cx="10515600" cy="4436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330035" y="1825625"/>
            <a:ext cx="106204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Noway" charset="0"/>
                <a:ea typeface="Noway" charset="0"/>
                <a:cs typeface="Noway" charset="0"/>
              </a:rPr>
              <a:t>A </a:t>
            </a:r>
            <a:r>
              <a:rPr lang="en-US" sz="2400" dirty="0" err="1" smtClean="0">
                <a:latin typeface="Noway" charset="0"/>
                <a:ea typeface="Noway" charset="0"/>
                <a:cs typeface="Noway" charset="0"/>
              </a:rPr>
              <a:t>háztartási</a:t>
            </a:r>
            <a:r>
              <a:rPr lang="en-US" sz="24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400" dirty="0" err="1">
                <a:latin typeface="Noway" charset="0"/>
                <a:ea typeface="Noway" charset="0"/>
                <a:cs typeface="Noway" charset="0"/>
              </a:rPr>
              <a:t>eladósodottság</a:t>
            </a:r>
            <a:r>
              <a:rPr lang="en-US" sz="24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400" dirty="0" err="1">
                <a:latin typeface="Noway" charset="0"/>
                <a:ea typeface="Noway" charset="0"/>
                <a:cs typeface="Noway" charset="0"/>
              </a:rPr>
              <a:t>és</a:t>
            </a:r>
            <a:r>
              <a:rPr lang="en-US" sz="24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400" dirty="0" err="1">
                <a:latin typeface="Noway" charset="0"/>
                <a:ea typeface="Noway" charset="0"/>
                <a:cs typeface="Noway" charset="0"/>
              </a:rPr>
              <a:t>hátralékosság</a:t>
            </a:r>
            <a:r>
              <a:rPr lang="en-US" sz="2400" dirty="0">
                <a:latin typeface="Noway" charset="0"/>
                <a:ea typeface="Noway" charset="0"/>
                <a:cs typeface="Noway" charset="0"/>
              </a:rPr>
              <a:t> a </a:t>
            </a:r>
            <a:r>
              <a:rPr lang="en-US" sz="2400" dirty="0" err="1">
                <a:latin typeface="Noway" charset="0"/>
                <a:ea typeface="Noway" charset="0"/>
                <a:cs typeface="Noway" charset="0"/>
              </a:rPr>
              <a:t>magyarországi</a:t>
            </a:r>
            <a:r>
              <a:rPr lang="en-US" sz="24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400" dirty="0" err="1">
                <a:latin typeface="Noway" charset="0"/>
                <a:ea typeface="Noway" charset="0"/>
                <a:cs typeface="Noway" charset="0"/>
              </a:rPr>
              <a:t>lakásszegénység</a:t>
            </a:r>
            <a:r>
              <a:rPr lang="en-US" sz="24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400" dirty="0" err="1">
                <a:latin typeface="Noway" charset="0"/>
                <a:ea typeface="Noway" charset="0"/>
                <a:cs typeface="Noway" charset="0"/>
              </a:rPr>
              <a:t>központi</a:t>
            </a:r>
            <a:r>
              <a:rPr lang="en-US" sz="24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400" dirty="0" err="1" smtClean="0">
                <a:latin typeface="Noway" charset="0"/>
                <a:ea typeface="Noway" charset="0"/>
                <a:cs typeface="Noway" charset="0"/>
              </a:rPr>
              <a:t>eleme</a:t>
            </a:r>
            <a:endParaRPr lang="en-US" sz="2400" dirty="0" smtClean="0">
              <a:latin typeface="Noway" charset="0"/>
              <a:ea typeface="Noway" charset="0"/>
              <a:cs typeface="Noway" charset="0"/>
            </a:endParaRPr>
          </a:p>
          <a:p>
            <a:r>
              <a:rPr lang="en-US" sz="2400" dirty="0" err="1">
                <a:latin typeface="Noway" charset="0"/>
                <a:ea typeface="Noway" charset="0"/>
                <a:cs typeface="Noway" charset="0"/>
              </a:rPr>
              <a:t>Alacsony</a:t>
            </a:r>
            <a:r>
              <a:rPr lang="en-US" sz="24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400" dirty="0" err="1">
                <a:latin typeface="Noway" charset="0"/>
                <a:ea typeface="Noway" charset="0"/>
                <a:cs typeface="Noway" charset="0"/>
              </a:rPr>
              <a:t>jövedelmű</a:t>
            </a:r>
            <a:r>
              <a:rPr lang="en-US" sz="24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400" dirty="0" err="1">
                <a:latin typeface="Noway" charset="0"/>
                <a:ea typeface="Noway" charset="0"/>
                <a:cs typeface="Noway" charset="0"/>
              </a:rPr>
              <a:t>háztartások</a:t>
            </a:r>
            <a:r>
              <a:rPr lang="en-US" sz="24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400" dirty="0" err="1">
                <a:latin typeface="Noway" charset="0"/>
                <a:ea typeface="Noway" charset="0"/>
                <a:cs typeface="Noway" charset="0"/>
              </a:rPr>
              <a:t>körében</a:t>
            </a:r>
            <a:r>
              <a:rPr lang="en-US" sz="2400" dirty="0">
                <a:latin typeface="Noway" charset="0"/>
                <a:ea typeface="Noway" charset="0"/>
                <a:cs typeface="Noway" charset="0"/>
              </a:rPr>
              <a:t> a </a:t>
            </a:r>
            <a:r>
              <a:rPr lang="en-US" sz="2400" dirty="0" err="1">
                <a:latin typeface="Noway" charset="0"/>
                <a:ea typeface="Noway" charset="0"/>
                <a:cs typeface="Noway" charset="0"/>
              </a:rPr>
              <a:t>hitel</a:t>
            </a:r>
            <a:r>
              <a:rPr lang="en-US" sz="24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400" dirty="0" err="1">
                <a:latin typeface="Noway" charset="0"/>
                <a:ea typeface="Noway" charset="0"/>
                <a:cs typeface="Noway" charset="0"/>
              </a:rPr>
              <a:t>gyakran</a:t>
            </a:r>
            <a:r>
              <a:rPr lang="en-US" sz="24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400" dirty="0" err="1">
                <a:latin typeface="Noway" charset="0"/>
                <a:ea typeface="Noway" charset="0"/>
                <a:cs typeface="Noway" charset="0"/>
              </a:rPr>
              <a:t>csapdává</a:t>
            </a:r>
            <a:r>
              <a:rPr lang="en-US" sz="24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400" dirty="0" err="1" smtClean="0">
                <a:latin typeface="Noway" charset="0"/>
                <a:ea typeface="Noway" charset="0"/>
                <a:cs typeface="Noway" charset="0"/>
              </a:rPr>
              <a:t>válik</a:t>
            </a:r>
            <a:endParaRPr lang="en-US" sz="2400" dirty="0" smtClean="0">
              <a:latin typeface="Noway" charset="0"/>
              <a:ea typeface="Noway" charset="0"/>
              <a:cs typeface="Noway" charset="0"/>
            </a:endParaRPr>
          </a:p>
          <a:p>
            <a:r>
              <a:rPr lang="en-US" sz="2400" dirty="0" err="1" smtClean="0">
                <a:latin typeface="Noway" charset="0"/>
                <a:ea typeface="Noway" charset="0"/>
                <a:cs typeface="Noway" charset="0"/>
              </a:rPr>
              <a:t>Kettéváló</a:t>
            </a:r>
            <a:r>
              <a:rPr lang="en-US" sz="24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400" dirty="0" err="1" smtClean="0">
                <a:latin typeface="Noway" charset="0"/>
                <a:ea typeface="Noway" charset="0"/>
                <a:cs typeface="Noway" charset="0"/>
              </a:rPr>
              <a:t>hitelezési</a:t>
            </a:r>
            <a:r>
              <a:rPr lang="en-US" sz="24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400" dirty="0" err="1" smtClean="0">
                <a:latin typeface="Noway" charset="0"/>
                <a:ea typeface="Noway" charset="0"/>
                <a:cs typeface="Noway" charset="0"/>
              </a:rPr>
              <a:t>piac</a:t>
            </a:r>
            <a:r>
              <a:rPr lang="en-US" sz="24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mr-IN" sz="2400" dirty="0" smtClean="0">
                <a:latin typeface="Noway" charset="0"/>
                <a:ea typeface="Noway" charset="0"/>
                <a:cs typeface="Noway" charset="0"/>
              </a:rPr>
              <a:t>–</a:t>
            </a:r>
            <a:r>
              <a:rPr lang="en-US" sz="2400" dirty="0" smtClean="0">
                <a:latin typeface="Noway" charset="0"/>
                <a:ea typeface="Noway" charset="0"/>
                <a:cs typeface="Noway" charset="0"/>
              </a:rPr>
              <a:t> a </a:t>
            </a:r>
            <a:r>
              <a:rPr lang="en-US" sz="2400" dirty="0" err="1" smtClean="0">
                <a:latin typeface="Noway" charset="0"/>
                <a:ea typeface="Noway" charset="0"/>
                <a:cs typeface="Noway" charset="0"/>
              </a:rPr>
              <a:t>lakhatás</a:t>
            </a:r>
            <a:r>
              <a:rPr lang="en-US" sz="24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400" dirty="0" err="1" smtClean="0">
                <a:latin typeface="Noway" charset="0"/>
                <a:ea typeface="Noway" charset="0"/>
                <a:cs typeface="Noway" charset="0"/>
              </a:rPr>
              <a:t>biztosítására</a:t>
            </a:r>
            <a:r>
              <a:rPr lang="en-US" sz="24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400" dirty="0" err="1" smtClean="0">
                <a:latin typeface="Noway" charset="0"/>
                <a:ea typeface="Noway" charset="0"/>
                <a:cs typeface="Noway" charset="0"/>
              </a:rPr>
              <a:t>más</a:t>
            </a:r>
            <a:r>
              <a:rPr lang="en-US" sz="24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400" dirty="0" err="1" smtClean="0">
                <a:latin typeface="Noway" charset="0"/>
                <a:ea typeface="Noway" charset="0"/>
                <a:cs typeface="Noway" charset="0"/>
              </a:rPr>
              <a:t>megoldások</a:t>
            </a:r>
            <a:r>
              <a:rPr lang="en-US" sz="2400" dirty="0" smtClean="0">
                <a:latin typeface="Noway" charset="0"/>
                <a:ea typeface="Noway" charset="0"/>
                <a:cs typeface="Noway" charset="0"/>
              </a:rPr>
              <a:t> is </a:t>
            </a:r>
            <a:r>
              <a:rPr lang="en-US" sz="2400" dirty="0" err="1" smtClean="0">
                <a:latin typeface="Noway" charset="0"/>
                <a:ea typeface="Noway" charset="0"/>
                <a:cs typeface="Noway" charset="0"/>
              </a:rPr>
              <a:t>kellenek</a:t>
            </a:r>
            <a:r>
              <a:rPr lang="en-US" sz="2400" dirty="0" smtClean="0">
                <a:latin typeface="Noway" charset="0"/>
                <a:ea typeface="Noway" charset="0"/>
                <a:cs typeface="Noway" charset="0"/>
              </a:rPr>
              <a:t>, mint a </a:t>
            </a:r>
            <a:r>
              <a:rPr lang="en-US" sz="2400" dirty="0" err="1" smtClean="0">
                <a:latin typeface="Noway" charset="0"/>
                <a:ea typeface="Noway" charset="0"/>
                <a:cs typeface="Noway" charset="0"/>
              </a:rPr>
              <a:t>magántulajdon</a:t>
            </a:r>
            <a:r>
              <a:rPr lang="en-US" sz="24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400" dirty="0" err="1" smtClean="0">
                <a:latin typeface="Noway" charset="0"/>
                <a:ea typeface="Noway" charset="0"/>
                <a:cs typeface="Noway" charset="0"/>
              </a:rPr>
              <a:t>hitelből</a:t>
            </a:r>
            <a:endParaRPr lang="en-US" sz="2400" dirty="0" smtClean="0">
              <a:latin typeface="Noway" charset="0"/>
              <a:ea typeface="Noway" charset="0"/>
              <a:cs typeface="Noway" charset="0"/>
            </a:endParaRPr>
          </a:p>
          <a:p>
            <a:r>
              <a:rPr lang="en-US" sz="2400" b="1" dirty="0" smtClean="0">
                <a:latin typeface="Noway" charset="0"/>
                <a:ea typeface="Noway" charset="0"/>
                <a:cs typeface="Noway" charset="0"/>
              </a:rPr>
              <a:t>I</a:t>
            </a:r>
            <a:r>
              <a:rPr lang="hu-HU" sz="2400" b="1" dirty="0" err="1" smtClean="0">
                <a:latin typeface="Noway" charset="0"/>
                <a:ea typeface="Noway" charset="0"/>
                <a:cs typeface="Noway" charset="0"/>
              </a:rPr>
              <a:t>ntézményi</a:t>
            </a:r>
            <a:r>
              <a:rPr lang="hu-HU" sz="2400" b="1" dirty="0" smtClean="0">
                <a:latin typeface="Noway" charset="0"/>
                <a:ea typeface="Noway" charset="0"/>
                <a:cs typeface="Noway" charset="0"/>
              </a:rPr>
              <a:t> hiány: kikkel állnak szemben a tartozó háztartások? » adósságkezelési szolgáltatások hiánya </a:t>
            </a:r>
            <a:r>
              <a:rPr lang="mr-IN" sz="2400" b="1" dirty="0" smtClean="0">
                <a:latin typeface="Noway" charset="0"/>
                <a:ea typeface="Noway" charset="0"/>
                <a:cs typeface="Noway" charset="0"/>
              </a:rPr>
              <a:t>–</a:t>
            </a:r>
            <a:r>
              <a:rPr lang="hu-HU" sz="2400" b="1" dirty="0" smtClean="0">
                <a:latin typeface="Noway" charset="0"/>
                <a:ea typeface="Noway" charset="0"/>
                <a:cs typeface="Noway" charset="0"/>
              </a:rPr>
              <a:t> piaci szereplők belépése</a:t>
            </a:r>
          </a:p>
          <a:p>
            <a:endParaRPr lang="hu-HU" sz="2400" dirty="0" smtClean="0">
              <a:latin typeface="Noway" charset="0"/>
              <a:ea typeface="Noway" charset="0"/>
              <a:cs typeface="Noway" charset="0"/>
            </a:endParaRPr>
          </a:p>
          <a:p>
            <a:endParaRPr lang="en-US" sz="2400" dirty="0">
              <a:latin typeface="Noway" charset="0"/>
              <a:ea typeface="Noway" charset="0"/>
              <a:cs typeface="Now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26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85563"/>
            <a:ext cx="12192000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799"/>
            <a:ext cx="10210800" cy="780763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Javaslatok</a:t>
            </a:r>
            <a:endParaRPr lang="en-US" sz="3600" b="1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1563211" cy="1593273"/>
          </a:xfrm>
        </p:spPr>
      </p:pic>
      <p:sp>
        <p:nvSpPr>
          <p:cNvPr id="10" name="Rectangle 9"/>
          <p:cNvSpPr/>
          <p:nvPr/>
        </p:nvSpPr>
        <p:spPr>
          <a:xfrm>
            <a:off x="0" y="6451938"/>
            <a:ext cx="12192000" cy="4201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err="1" smtClean="0">
                <a:solidFill>
                  <a:schemeClr val="tx1"/>
                </a:solidFill>
                <a:latin typeface="Noway" charset="0"/>
                <a:ea typeface="Noway" charset="0"/>
                <a:cs typeface="Noway" charset="0"/>
              </a:rPr>
              <a:t>www.periferiakozpont.hu</a:t>
            </a:r>
            <a:endParaRPr lang="en-US" dirty="0">
              <a:solidFill>
                <a:schemeClr val="tx1"/>
              </a:solidFill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34881" y="1607128"/>
            <a:ext cx="10515600" cy="4436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734456" y="1737636"/>
            <a:ext cx="10620445" cy="2255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400" dirty="0" smtClean="0">
                <a:latin typeface="Noway" charset="0"/>
                <a:ea typeface="Noway" charset="0"/>
                <a:cs typeface="Noway" charset="0"/>
              </a:rPr>
              <a:t>Magántulajdonon kívül más kiszámítható lakhatási formák kellenek (intézményi tulajdonú bérlakások)</a:t>
            </a:r>
          </a:p>
          <a:p>
            <a:r>
              <a:rPr lang="en-US" sz="2400" dirty="0" smtClean="0">
                <a:latin typeface="Noway" charset="0"/>
                <a:ea typeface="Noway" charset="0"/>
                <a:cs typeface="Noway" charset="0"/>
              </a:rPr>
              <a:t>K</a:t>
            </a:r>
            <a:r>
              <a:rPr lang="hu-HU" sz="2400" dirty="0" err="1" smtClean="0">
                <a:latin typeface="Noway" charset="0"/>
                <a:ea typeface="Noway" charset="0"/>
                <a:cs typeface="Noway" charset="0"/>
              </a:rPr>
              <a:t>omplex</a:t>
            </a:r>
            <a:r>
              <a:rPr lang="hu-HU" sz="2400" dirty="0" smtClean="0">
                <a:latin typeface="Noway" charset="0"/>
                <a:ea typeface="Noway" charset="0"/>
                <a:cs typeface="Noway" charset="0"/>
              </a:rPr>
              <a:t> adósságkezelés</a:t>
            </a:r>
          </a:p>
          <a:p>
            <a:r>
              <a:rPr lang="en-US" sz="2400" dirty="0" smtClean="0">
                <a:latin typeface="Noway" charset="0"/>
                <a:ea typeface="Noway" charset="0"/>
                <a:cs typeface="Noway" charset="0"/>
              </a:rPr>
              <a:t>R</a:t>
            </a:r>
            <a:r>
              <a:rPr lang="hu-HU" sz="2400" dirty="0" err="1" smtClean="0">
                <a:latin typeface="Noway" charset="0"/>
                <a:ea typeface="Noway" charset="0"/>
                <a:cs typeface="Noway" charset="0"/>
              </a:rPr>
              <a:t>ezsi</a:t>
            </a:r>
            <a:r>
              <a:rPr lang="hu-HU" sz="2400" dirty="0" smtClean="0">
                <a:latin typeface="Noway" charset="0"/>
                <a:ea typeface="Noway" charset="0"/>
                <a:cs typeface="Noway" charset="0"/>
              </a:rPr>
              <a:t>- és bérleti díj-támogatási rendszer</a:t>
            </a:r>
          </a:p>
          <a:p>
            <a:r>
              <a:rPr lang="en-US" sz="2400" dirty="0">
                <a:latin typeface="Noway" charset="0"/>
                <a:ea typeface="Noway" charset="0"/>
                <a:cs typeface="Noway" charset="0"/>
              </a:rPr>
              <a:t>S</a:t>
            </a:r>
            <a:r>
              <a:rPr lang="hu-HU" sz="2400" dirty="0" err="1">
                <a:latin typeface="Noway" charset="0"/>
                <a:ea typeface="Noway" charset="0"/>
                <a:cs typeface="Noway" charset="0"/>
              </a:rPr>
              <a:t>tabilabb</a:t>
            </a:r>
            <a:r>
              <a:rPr lang="hu-HU" sz="24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hu-HU" sz="2400" dirty="0" smtClean="0">
                <a:latin typeface="Noway" charset="0"/>
                <a:ea typeface="Noway" charset="0"/>
                <a:cs typeface="Noway" charset="0"/>
              </a:rPr>
              <a:t>megélhetés</a:t>
            </a:r>
            <a:endParaRPr lang="hu-HU" sz="2400" dirty="0"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734456" y="3992814"/>
            <a:ext cx="9412515" cy="2255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Noway" charset="0"/>
                <a:ea typeface="Noway" charset="0"/>
                <a:cs typeface="Noway" charset="0"/>
              </a:rPr>
              <a:t>L</a:t>
            </a:r>
            <a:r>
              <a:rPr lang="hu-HU" sz="2400" dirty="0" err="1" smtClean="0">
                <a:latin typeface="Noway" charset="0"/>
                <a:ea typeface="Noway" charset="0"/>
                <a:cs typeface="Noway" charset="0"/>
              </a:rPr>
              <a:t>étező</a:t>
            </a:r>
            <a:r>
              <a:rPr lang="hu-HU" sz="2400" dirty="0" smtClean="0">
                <a:latin typeface="Noway" charset="0"/>
                <a:ea typeface="Noway" charset="0"/>
                <a:cs typeface="Noway" charset="0"/>
              </a:rPr>
              <a:t> követeléskezelési struktúrán belül innovatív / társadalmilag érzékeny megoldások? (pl. </a:t>
            </a:r>
            <a:r>
              <a:rPr lang="en-US" sz="2400" dirty="0">
                <a:latin typeface="Noway" charset="0"/>
                <a:ea typeface="Noway" charset="0"/>
                <a:cs typeface="Noway" charset="0"/>
              </a:rPr>
              <a:t>a</a:t>
            </a:r>
            <a:r>
              <a:rPr lang="hu-HU" sz="2400" dirty="0" err="1" smtClean="0">
                <a:latin typeface="Noway" charset="0"/>
                <a:ea typeface="Noway" charset="0"/>
                <a:cs typeface="Noway" charset="0"/>
              </a:rPr>
              <a:t>dósságrendezési</a:t>
            </a:r>
            <a:r>
              <a:rPr lang="hu-HU" sz="2400" dirty="0" smtClean="0">
                <a:latin typeface="Noway" charset="0"/>
                <a:ea typeface="Noway" charset="0"/>
                <a:cs typeface="Noway" charset="0"/>
              </a:rPr>
              <a:t> alap)</a:t>
            </a:r>
          </a:p>
          <a:p>
            <a:r>
              <a:rPr lang="en-US" sz="2400" dirty="0" err="1" smtClean="0">
                <a:latin typeface="Noway" charset="0"/>
                <a:ea typeface="Noway" charset="0"/>
                <a:cs typeface="Noway" charset="0"/>
              </a:rPr>
              <a:t>Ú</a:t>
            </a:r>
            <a:r>
              <a:rPr lang="hu-HU" sz="2400" dirty="0" smtClean="0">
                <a:latin typeface="Noway" charset="0"/>
                <a:ea typeface="Noway" charset="0"/>
                <a:cs typeface="Noway" charset="0"/>
              </a:rPr>
              <a:t>j intézményi kapacitások létrehozása </a:t>
            </a:r>
            <a:r>
              <a:rPr lang="mr-IN" sz="2400" dirty="0" smtClean="0">
                <a:latin typeface="Noway" charset="0"/>
                <a:ea typeface="Noway" charset="0"/>
                <a:cs typeface="Noway" charset="0"/>
              </a:rPr>
              <a:t>–</a:t>
            </a:r>
            <a:r>
              <a:rPr lang="hu-HU" sz="2400" dirty="0" smtClean="0">
                <a:latin typeface="Noway" charset="0"/>
                <a:ea typeface="Noway" charset="0"/>
                <a:cs typeface="Noway" charset="0"/>
              </a:rPr>
              <a:t> akár más szereplőkkel együttműködésben</a:t>
            </a:r>
            <a:endParaRPr lang="hu-HU" sz="2400" dirty="0" smtClean="0">
              <a:latin typeface="Noway" charset="0"/>
              <a:ea typeface="Noway" charset="0"/>
              <a:cs typeface="Noway" charset="0"/>
            </a:endParaRPr>
          </a:p>
          <a:p>
            <a:endParaRPr lang="en-US" sz="2000" dirty="0">
              <a:latin typeface="Noway" charset="0"/>
              <a:ea typeface="Noway" charset="0"/>
              <a:cs typeface="Now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89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233" y="1860961"/>
            <a:ext cx="3069829" cy="2152697"/>
          </a:xfrm>
        </p:spPr>
        <p:txBody>
          <a:bodyPr>
            <a:normAutofit/>
          </a:bodyPr>
          <a:lstStyle/>
          <a:p>
            <a:r>
              <a:rPr lang="en-US" sz="3400" b="1" dirty="0" smtClean="0">
                <a:latin typeface="Noway" charset="0"/>
                <a:ea typeface="Noway" charset="0"/>
                <a:cs typeface="Noway" charset="0"/>
              </a:rPr>
              <a:t>Habitat: </a:t>
            </a:r>
            <a:br>
              <a:rPr lang="en-US" sz="3400" b="1" dirty="0" smtClean="0">
                <a:latin typeface="Noway" charset="0"/>
                <a:ea typeface="Noway" charset="0"/>
                <a:cs typeface="Noway" charset="0"/>
              </a:rPr>
            </a:br>
            <a:r>
              <a:rPr lang="en-US" sz="3400" b="1" dirty="0" err="1">
                <a:latin typeface="Noway" charset="0"/>
                <a:ea typeface="Noway" charset="0"/>
                <a:cs typeface="Noway" charset="0"/>
              </a:rPr>
              <a:t>É</a:t>
            </a:r>
            <a:r>
              <a:rPr lang="en-US" sz="3400" b="1" dirty="0" err="1" smtClean="0">
                <a:latin typeface="Noway" charset="0"/>
                <a:ea typeface="Noway" charset="0"/>
                <a:cs typeface="Noway" charset="0"/>
              </a:rPr>
              <a:t>ves</a:t>
            </a:r>
            <a:r>
              <a:rPr lang="en-US" sz="34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400" b="1" dirty="0" err="1" smtClean="0">
                <a:latin typeface="Noway" charset="0"/>
                <a:ea typeface="Noway" charset="0"/>
                <a:cs typeface="Noway" charset="0"/>
              </a:rPr>
              <a:t>jelentés</a:t>
            </a:r>
            <a:r>
              <a:rPr lang="en-US" sz="34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400" b="1" dirty="0" smtClean="0">
                <a:latin typeface="Noway" charset="0"/>
                <a:ea typeface="Noway" charset="0"/>
                <a:cs typeface="Noway" charset="0"/>
              </a:rPr>
              <a:t>a </a:t>
            </a:r>
            <a:r>
              <a:rPr lang="en-US" sz="3400" b="1" dirty="0" err="1" smtClean="0">
                <a:latin typeface="Noway" charset="0"/>
                <a:ea typeface="Noway" charset="0"/>
                <a:cs typeface="Noway" charset="0"/>
              </a:rPr>
              <a:t>lakhatási</a:t>
            </a:r>
            <a:r>
              <a:rPr lang="en-US" sz="34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400" b="1" dirty="0" err="1" smtClean="0">
                <a:latin typeface="Noway" charset="0"/>
                <a:ea typeface="Noway" charset="0"/>
                <a:cs typeface="Noway" charset="0"/>
              </a:rPr>
              <a:t>szegénységről</a:t>
            </a:r>
            <a:endParaRPr lang="en-US" sz="3400" b="1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1563211" cy="1593273"/>
          </a:xfrm>
        </p:spPr>
      </p:pic>
      <p:sp>
        <p:nvSpPr>
          <p:cNvPr id="10" name="Rectangle 9"/>
          <p:cNvSpPr/>
          <p:nvPr/>
        </p:nvSpPr>
        <p:spPr>
          <a:xfrm>
            <a:off x="0" y="6451938"/>
            <a:ext cx="12192000" cy="4201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err="1" smtClean="0">
                <a:solidFill>
                  <a:schemeClr val="tx1"/>
                </a:solidFill>
                <a:latin typeface="Noway" charset="0"/>
                <a:ea typeface="Noway" charset="0"/>
                <a:cs typeface="Noway" charset="0"/>
              </a:rPr>
              <a:t>www.periferiakozpont.hu</a:t>
            </a:r>
            <a:endParaRPr lang="en-US" dirty="0">
              <a:solidFill>
                <a:schemeClr val="tx1"/>
              </a:solidFill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34881" y="1607128"/>
            <a:ext cx="10515600" cy="4436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843" y="2914189"/>
            <a:ext cx="2197914" cy="14655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214" y="3757112"/>
            <a:ext cx="2108417" cy="1400580"/>
          </a:xfrm>
          <a:prstGeom prst="rect">
            <a:avLst/>
          </a:prstGeom>
          <a:ln w="57150">
            <a:solidFill>
              <a:schemeClr val="accent4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726" y="3020514"/>
            <a:ext cx="2038866" cy="13592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213" y="106798"/>
            <a:ext cx="2108417" cy="14018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213" y="5432278"/>
            <a:ext cx="2104533" cy="1420448"/>
          </a:xfrm>
          <a:prstGeom prst="rect">
            <a:avLst/>
          </a:prstGeom>
          <a:ln w="57150">
            <a:solidFill>
              <a:schemeClr val="accent4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214" y="1769733"/>
            <a:ext cx="2108417" cy="14056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153" y="2914188"/>
            <a:ext cx="2038866" cy="1465568"/>
          </a:xfrm>
          <a:prstGeom prst="rect">
            <a:avLst/>
          </a:prstGeom>
          <a:ln w="57150">
            <a:solidFill>
              <a:schemeClr val="accent4"/>
            </a:solidFill>
          </a:ln>
        </p:spPr>
      </p:pic>
      <p:cxnSp>
        <p:nvCxnSpPr>
          <p:cNvPr id="20" name="Straight Arrow Connector 19"/>
          <p:cNvCxnSpPr>
            <a:stCxn id="9" idx="0"/>
          </p:cNvCxnSpPr>
          <p:nvPr/>
        </p:nvCxnSpPr>
        <p:spPr>
          <a:xfrm flipV="1">
            <a:off x="8020423" y="3090428"/>
            <a:ext cx="0" cy="666684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9" idx="2"/>
          </p:cNvCxnSpPr>
          <p:nvPr/>
        </p:nvCxnSpPr>
        <p:spPr>
          <a:xfrm flipV="1">
            <a:off x="8018479" y="5157692"/>
            <a:ext cx="1944" cy="260781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4" idx="0"/>
          </p:cNvCxnSpPr>
          <p:nvPr/>
        </p:nvCxnSpPr>
        <p:spPr>
          <a:xfrm flipV="1">
            <a:off x="8020423" y="1508672"/>
            <a:ext cx="0" cy="261061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455757" y="3495956"/>
            <a:ext cx="3138969" cy="376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6" idx="0"/>
          </p:cNvCxnSpPr>
          <p:nvPr/>
        </p:nvCxnSpPr>
        <p:spPr>
          <a:xfrm rot="16200000" flipV="1">
            <a:off x="8815883" y="1066484"/>
            <a:ext cx="2106452" cy="1588955"/>
          </a:xfrm>
          <a:prstGeom prst="bentConnector2">
            <a:avLst/>
          </a:prstGeom>
          <a:ln w="381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1"/>
          <p:cNvCxnSpPr/>
          <p:nvPr/>
        </p:nvCxnSpPr>
        <p:spPr>
          <a:xfrm rot="10800000">
            <a:off x="8834799" y="2289849"/>
            <a:ext cx="1353376" cy="624341"/>
          </a:xfrm>
          <a:prstGeom prst="bentConnector3">
            <a:avLst>
              <a:gd name="adj1" fmla="val 862"/>
            </a:avLst>
          </a:prstGeom>
          <a:ln w="381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31"/>
          <p:cNvCxnSpPr>
            <a:endCxn id="11" idx="2"/>
          </p:cNvCxnSpPr>
          <p:nvPr/>
        </p:nvCxnSpPr>
        <p:spPr>
          <a:xfrm rot="5400000" flipH="1" flipV="1">
            <a:off x="9010308" y="4440196"/>
            <a:ext cx="1664288" cy="1543413"/>
          </a:xfrm>
          <a:prstGeom prst="bentConnector3">
            <a:avLst>
              <a:gd name="adj1" fmla="val -781"/>
            </a:avLst>
          </a:prstGeom>
          <a:ln w="381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31"/>
          <p:cNvCxnSpPr/>
          <p:nvPr/>
        </p:nvCxnSpPr>
        <p:spPr>
          <a:xfrm rot="10800000" flipV="1">
            <a:off x="5408878" y="807736"/>
            <a:ext cx="1557337" cy="2106452"/>
          </a:xfrm>
          <a:prstGeom prst="bentConnector2">
            <a:avLst/>
          </a:prstGeom>
          <a:ln w="381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31"/>
          <p:cNvCxnSpPr/>
          <p:nvPr/>
        </p:nvCxnSpPr>
        <p:spPr>
          <a:xfrm rot="10800000">
            <a:off x="4808462" y="4396051"/>
            <a:ext cx="2133926" cy="1396198"/>
          </a:xfrm>
          <a:prstGeom prst="bentConnector3">
            <a:avLst>
              <a:gd name="adj1" fmla="val 99343"/>
            </a:avLst>
          </a:prstGeom>
          <a:ln w="381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31"/>
          <p:cNvCxnSpPr/>
          <p:nvPr/>
        </p:nvCxnSpPr>
        <p:spPr>
          <a:xfrm rot="10800000" flipV="1">
            <a:off x="5850630" y="2252508"/>
            <a:ext cx="1115587" cy="661680"/>
          </a:xfrm>
          <a:prstGeom prst="bentConnector3">
            <a:avLst>
              <a:gd name="adj1" fmla="val 99844"/>
            </a:avLst>
          </a:prstGeom>
          <a:ln w="381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31"/>
          <p:cNvCxnSpPr/>
          <p:nvPr/>
        </p:nvCxnSpPr>
        <p:spPr>
          <a:xfrm rot="16200000" flipH="1">
            <a:off x="1128097" y="3125933"/>
            <a:ext cx="5836227" cy="2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4014568" y="225592"/>
            <a:ext cx="2951645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4014568" y="6053168"/>
            <a:ext cx="2870262" cy="16324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/>
          <p:cNvSpPr txBox="1">
            <a:spLocks/>
          </p:cNvSpPr>
          <p:nvPr/>
        </p:nvSpPr>
        <p:spPr>
          <a:xfrm>
            <a:off x="235930" y="4203322"/>
            <a:ext cx="3337560" cy="18661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 smtClean="0">
                <a:latin typeface="Noway" charset="0"/>
                <a:ea typeface="Noway" charset="0"/>
                <a:cs typeface="Noway" charset="0"/>
              </a:rPr>
              <a:t>»» 2-3 </a:t>
            </a:r>
            <a:r>
              <a:rPr lang="en-US" sz="3400" b="1" dirty="0" err="1" smtClean="0">
                <a:latin typeface="Noway" charset="0"/>
                <a:ea typeface="Noway" charset="0"/>
                <a:cs typeface="Noway" charset="0"/>
              </a:rPr>
              <a:t>millió</a:t>
            </a:r>
            <a:r>
              <a:rPr lang="en-US" sz="3400" b="1" dirty="0" smtClean="0">
                <a:latin typeface="Noway" charset="0"/>
                <a:ea typeface="Noway" charset="0"/>
                <a:cs typeface="Noway" charset="0"/>
              </a:rPr>
              <a:t> ember </a:t>
            </a:r>
            <a:r>
              <a:rPr lang="en-US" sz="3400" b="1" dirty="0" err="1" smtClean="0">
                <a:latin typeface="Noway" charset="0"/>
                <a:ea typeface="Noway" charset="0"/>
                <a:cs typeface="Noway" charset="0"/>
              </a:rPr>
              <a:t>él</a:t>
            </a:r>
            <a:r>
              <a:rPr lang="en-US" sz="34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400" b="1" dirty="0" err="1" smtClean="0">
                <a:latin typeface="Noway" charset="0"/>
                <a:ea typeface="Noway" charset="0"/>
                <a:cs typeface="Noway" charset="0"/>
              </a:rPr>
              <a:t>lakás-szegénységeben</a:t>
            </a:r>
            <a:endParaRPr lang="en-US" sz="3400" b="1" dirty="0">
              <a:latin typeface="Noway" charset="0"/>
              <a:ea typeface="Noway" charset="0"/>
              <a:cs typeface="Now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85563"/>
            <a:ext cx="12192000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799"/>
            <a:ext cx="10210800" cy="780763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Hozzáférhetőség</a:t>
            </a:r>
            <a:r>
              <a:rPr lang="en-US" sz="36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és</a:t>
            </a:r>
            <a:r>
              <a:rPr lang="en-US" sz="36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megfizethetőség</a:t>
            </a:r>
            <a:r>
              <a:rPr lang="en-US" sz="36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endParaRPr lang="en-US" sz="3600" b="1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1563211" cy="1593273"/>
          </a:xfrm>
        </p:spPr>
      </p:pic>
      <p:sp>
        <p:nvSpPr>
          <p:cNvPr id="10" name="Rectangle 9"/>
          <p:cNvSpPr/>
          <p:nvPr/>
        </p:nvSpPr>
        <p:spPr>
          <a:xfrm>
            <a:off x="0" y="6451938"/>
            <a:ext cx="12192000" cy="4201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err="1" smtClean="0">
                <a:solidFill>
                  <a:schemeClr val="tx1"/>
                </a:solidFill>
                <a:latin typeface="Noway" charset="0"/>
                <a:ea typeface="Noway" charset="0"/>
                <a:cs typeface="Noway" charset="0"/>
              </a:rPr>
              <a:t>www.periferiakozpont.hu</a:t>
            </a:r>
            <a:endParaRPr lang="en-US" dirty="0">
              <a:solidFill>
                <a:schemeClr val="tx1"/>
              </a:solidFill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34881" y="1607128"/>
            <a:ext cx="10515600" cy="4436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34881" y="1901699"/>
            <a:ext cx="9734867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200" b="1" dirty="0" err="1" smtClean="0">
                <a:latin typeface="Noway" charset="0"/>
                <a:ea typeface="Noway" charset="0"/>
                <a:cs typeface="Noway" charset="0"/>
              </a:rPr>
              <a:t>Lakáshoz</a:t>
            </a:r>
            <a:r>
              <a:rPr lang="en-US" sz="22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b="1" dirty="0" err="1" smtClean="0">
                <a:latin typeface="Noway" charset="0"/>
                <a:ea typeface="Noway" charset="0"/>
                <a:cs typeface="Noway" charset="0"/>
              </a:rPr>
              <a:t>jutás</a:t>
            </a:r>
            <a:r>
              <a:rPr lang="en-US" sz="22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b="1" dirty="0" err="1" smtClean="0">
                <a:latin typeface="Noway" charset="0"/>
                <a:ea typeface="Noway" charset="0"/>
                <a:cs typeface="Noway" charset="0"/>
              </a:rPr>
              <a:t>problémája</a:t>
            </a:r>
            <a:endParaRPr lang="en-US" sz="2200" b="1" dirty="0" smtClean="0">
              <a:latin typeface="Noway" charset="0"/>
              <a:ea typeface="Noway" charset="0"/>
              <a:cs typeface="Noway" charset="0"/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Meredeken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emelkedő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lakásárak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: </a:t>
            </a:r>
            <a:br>
              <a:rPr lang="en-US" sz="2200" dirty="0" smtClean="0">
                <a:latin typeface="Noway" charset="0"/>
                <a:ea typeface="Noway" charset="0"/>
                <a:cs typeface="Noway" charset="0"/>
              </a:rPr>
            </a:b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2013-2017: </a:t>
            </a:r>
            <a:r>
              <a:rPr lang="en-US" sz="2200" b="1" dirty="0" smtClean="0">
                <a:latin typeface="Noway" charset="0"/>
                <a:ea typeface="Noway" charset="0"/>
                <a:cs typeface="Noway" charset="0"/>
              </a:rPr>
              <a:t>46%-</a:t>
            </a:r>
            <a:r>
              <a:rPr lang="en-US" sz="2200" b="1" dirty="0" err="1" smtClean="0">
                <a:latin typeface="Noway" charset="0"/>
                <a:ea typeface="Noway" charset="0"/>
                <a:cs typeface="Noway" charset="0"/>
              </a:rPr>
              <a:t>kal</a:t>
            </a:r>
            <a:r>
              <a:rPr lang="en-US" sz="22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nőtt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a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használt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lakások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országos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átlagára</a:t>
            </a:r>
            <a:endParaRPr lang="en-US" sz="2200" dirty="0">
              <a:latin typeface="Noway" charset="0"/>
              <a:ea typeface="Noway" charset="0"/>
              <a:cs typeface="Noway" charset="0"/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Elszálló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>
                <a:latin typeface="Noway" charset="0"/>
                <a:ea typeface="Noway" charset="0"/>
                <a:cs typeface="Noway" charset="0"/>
              </a:rPr>
              <a:t>albérletárak</a:t>
            </a:r>
            <a:r>
              <a:rPr lang="en-US" sz="2200" dirty="0">
                <a:latin typeface="Noway" charset="0"/>
                <a:ea typeface="Noway" charset="0"/>
                <a:cs typeface="Noway" charset="0"/>
              </a:rPr>
              <a:t>: 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2010-2016: </a:t>
            </a:r>
            <a:r>
              <a:rPr lang="en-US" sz="2200" b="1" dirty="0">
                <a:latin typeface="Noway" charset="0"/>
                <a:ea typeface="Noway" charset="0"/>
                <a:cs typeface="Noway" charset="0"/>
              </a:rPr>
              <a:t>75%</a:t>
            </a:r>
            <a:r>
              <a:rPr lang="en-US" sz="2200" dirty="0">
                <a:latin typeface="Noway" charset="0"/>
                <a:ea typeface="Noway" charset="0"/>
                <a:cs typeface="Noway" charset="0"/>
              </a:rPr>
              <a:t>-</a:t>
            </a:r>
            <a:r>
              <a:rPr lang="en-US" sz="2200" dirty="0" err="1">
                <a:latin typeface="Noway" charset="0"/>
                <a:ea typeface="Noway" charset="0"/>
                <a:cs typeface="Noway" charset="0"/>
              </a:rPr>
              <a:t>os</a:t>
            </a:r>
            <a:r>
              <a:rPr lang="en-US" sz="22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>
                <a:latin typeface="Noway" charset="0"/>
                <a:ea typeface="Noway" charset="0"/>
                <a:cs typeface="Noway" charset="0"/>
              </a:rPr>
              <a:t>átlagos</a:t>
            </a:r>
            <a:r>
              <a:rPr lang="en-US" sz="22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növekedés</a:t>
            </a:r>
            <a:endParaRPr lang="en-US" sz="2200" dirty="0" smtClean="0">
              <a:latin typeface="Noway" charset="0"/>
              <a:ea typeface="Noway" charset="0"/>
              <a:cs typeface="Noway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sz="2200" dirty="0">
              <a:latin typeface="Noway" charset="0"/>
              <a:ea typeface="Noway" charset="0"/>
              <a:cs typeface="Noway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200" b="1" dirty="0" err="1" smtClean="0">
                <a:latin typeface="Noway" charset="0"/>
                <a:ea typeface="Noway" charset="0"/>
                <a:cs typeface="Noway" charset="0"/>
              </a:rPr>
              <a:t>Lakás</a:t>
            </a:r>
            <a:r>
              <a:rPr lang="en-US" sz="22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b="1" dirty="0" err="1" smtClean="0">
                <a:latin typeface="Noway" charset="0"/>
                <a:ea typeface="Noway" charset="0"/>
                <a:cs typeface="Noway" charset="0"/>
              </a:rPr>
              <a:t>fenntartásának</a:t>
            </a:r>
            <a:r>
              <a:rPr lang="en-US" sz="22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b="1" dirty="0" err="1" smtClean="0">
                <a:latin typeface="Noway" charset="0"/>
                <a:ea typeface="Noway" charset="0"/>
                <a:cs typeface="Noway" charset="0"/>
              </a:rPr>
              <a:t>problémája</a:t>
            </a:r>
            <a:endParaRPr lang="en-US" sz="2200" b="1" dirty="0">
              <a:latin typeface="Noway" charset="0"/>
              <a:ea typeface="Noway" charset="0"/>
              <a:cs typeface="Noway" charset="0"/>
            </a:endParaRPr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US" sz="2200" dirty="0">
                <a:latin typeface="Noway" charset="0"/>
                <a:ea typeface="Noway" charset="0"/>
                <a:cs typeface="Noway" charset="0"/>
              </a:rPr>
              <a:t>M</a:t>
            </a:r>
            <a:r>
              <a:rPr lang="hu-HU" sz="2200" dirty="0" err="1">
                <a:latin typeface="Noway" charset="0"/>
                <a:ea typeface="Noway" charset="0"/>
                <a:cs typeface="Noway" charset="0"/>
              </a:rPr>
              <a:t>egfizethetőségi</a:t>
            </a:r>
            <a:r>
              <a:rPr lang="hu-HU" sz="2200" dirty="0">
                <a:latin typeface="Noway" charset="0"/>
                <a:ea typeface="Noway" charset="0"/>
                <a:cs typeface="Noway" charset="0"/>
              </a:rPr>
              <a:t> problémával küzd: 1,3 </a:t>
            </a:r>
            <a:r>
              <a:rPr lang="hu-HU" sz="2200" dirty="0" err="1">
                <a:latin typeface="Noway" charset="0"/>
                <a:ea typeface="Noway" charset="0"/>
                <a:cs typeface="Noway" charset="0"/>
              </a:rPr>
              <a:t>milió</a:t>
            </a:r>
            <a:r>
              <a:rPr lang="hu-HU" sz="2200" dirty="0">
                <a:latin typeface="Noway" charset="0"/>
                <a:ea typeface="Noway" charset="0"/>
                <a:cs typeface="Noway" charset="0"/>
              </a:rPr>
              <a:t> háztartás (lakosság harmada</a:t>
            </a:r>
            <a:r>
              <a:rPr lang="hu-HU" sz="2200" dirty="0" smtClean="0">
                <a:latin typeface="Noway" charset="0"/>
                <a:ea typeface="Noway" charset="0"/>
                <a:cs typeface="Noway" charset="0"/>
              </a:rPr>
              <a:t>!)</a:t>
            </a:r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A</a:t>
            </a:r>
            <a:r>
              <a:rPr lang="hu-HU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hu-HU" sz="2200" dirty="0">
                <a:latin typeface="Noway" charset="0"/>
                <a:ea typeface="Noway" charset="0"/>
                <a:cs typeface="Noway" charset="0"/>
              </a:rPr>
              <a:t>legszegényebbek a jövedelmük 33%-át lakhatási költségekre költik</a:t>
            </a:r>
          </a:p>
        </p:txBody>
      </p:sp>
    </p:spTree>
    <p:extLst>
      <p:ext uri="{BB962C8B-B14F-4D97-AF65-F5344CB8AC3E}">
        <p14:creationId xmlns:p14="http://schemas.microsoft.com/office/powerpoint/2010/main" val="153091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85563"/>
            <a:ext cx="12192000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799"/>
            <a:ext cx="10210800" cy="780763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Lakásminőség</a:t>
            </a:r>
            <a:r>
              <a:rPr lang="en-US" sz="36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és</a:t>
            </a:r>
            <a:r>
              <a:rPr lang="en-US" sz="36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energiaszegénység</a:t>
            </a:r>
            <a:endParaRPr lang="en-US" sz="3600" b="1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1563211" cy="1593273"/>
          </a:xfrm>
        </p:spPr>
      </p:pic>
      <p:sp>
        <p:nvSpPr>
          <p:cNvPr id="10" name="Rectangle 9"/>
          <p:cNvSpPr/>
          <p:nvPr/>
        </p:nvSpPr>
        <p:spPr>
          <a:xfrm>
            <a:off x="0" y="6451938"/>
            <a:ext cx="12192000" cy="4201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err="1" smtClean="0">
                <a:solidFill>
                  <a:schemeClr val="tx1"/>
                </a:solidFill>
                <a:latin typeface="Noway" charset="0"/>
                <a:ea typeface="Noway" charset="0"/>
                <a:cs typeface="Noway" charset="0"/>
              </a:rPr>
              <a:t>www.periferiakozpont.hu</a:t>
            </a:r>
            <a:endParaRPr lang="en-US" dirty="0">
              <a:solidFill>
                <a:schemeClr val="tx1"/>
              </a:solidFill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63211" y="1873311"/>
            <a:ext cx="10515600" cy="4436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563211" y="1328869"/>
            <a:ext cx="995899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Túlzsúfolt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lakás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+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más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lakásminőségi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probléma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: </a:t>
            </a:r>
            <a:endParaRPr lang="en-US" sz="2000" dirty="0">
              <a:latin typeface="Noway" charset="0"/>
              <a:ea typeface="Noway" charset="0"/>
              <a:cs typeface="Noway" charset="0"/>
            </a:endParaRPr>
          </a:p>
          <a:p>
            <a:pPr lvl="1"/>
            <a:r>
              <a:rPr lang="en-US" sz="2000" b="1" dirty="0" err="1" smtClean="0">
                <a:latin typeface="Noway" charset="0"/>
                <a:ea typeface="Noway" charset="0"/>
                <a:cs typeface="Noway" charset="0"/>
              </a:rPr>
              <a:t>összesen</a:t>
            </a:r>
            <a:r>
              <a:rPr lang="en-US" sz="2000" b="1" dirty="0" smtClean="0">
                <a:latin typeface="Noway" charset="0"/>
                <a:ea typeface="Noway" charset="0"/>
                <a:cs typeface="Noway" charset="0"/>
              </a:rPr>
              <a:t> 1,5 </a:t>
            </a:r>
            <a:r>
              <a:rPr lang="en-US" sz="2000" b="1" dirty="0" err="1" smtClean="0">
                <a:latin typeface="Noway" charset="0"/>
                <a:ea typeface="Noway" charset="0"/>
                <a:cs typeface="Noway" charset="0"/>
              </a:rPr>
              <a:t>millióan</a:t>
            </a:r>
            <a:endParaRPr lang="en-US" sz="2000" b="1" dirty="0" smtClean="0">
              <a:latin typeface="Noway" charset="0"/>
              <a:ea typeface="Noway" charset="0"/>
              <a:cs typeface="Noway" charset="0"/>
            </a:endParaRPr>
          </a:p>
          <a:p>
            <a:pPr lvl="1"/>
            <a:r>
              <a:rPr lang="en-US" sz="2000" dirty="0">
                <a:latin typeface="Noway" charset="0"/>
                <a:ea typeface="Noway" charset="0"/>
                <a:cs typeface="Noway" charset="0"/>
              </a:rPr>
              <a:t>18 </a:t>
            </a:r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éven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aluliak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 27,5%-a </a:t>
            </a:r>
            <a:endParaRPr lang="en-US" sz="2000" b="1" dirty="0" smtClean="0">
              <a:latin typeface="Noway" charset="0"/>
              <a:ea typeface="Noway" charset="0"/>
              <a:cs typeface="Noway" charset="0"/>
            </a:endParaRPr>
          </a:p>
          <a:p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Lakások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b="1" dirty="0" smtClean="0">
                <a:latin typeface="Noway" charset="0"/>
                <a:ea typeface="Noway" charset="0"/>
                <a:cs typeface="Noway" charset="0"/>
              </a:rPr>
              <a:t>80%-a </a:t>
            </a:r>
            <a:r>
              <a:rPr lang="en-US" sz="2000" b="1" dirty="0" err="1" smtClean="0">
                <a:latin typeface="Noway" charset="0"/>
                <a:ea typeface="Noway" charset="0"/>
                <a:cs typeface="Noway" charset="0"/>
              </a:rPr>
              <a:t>nem</a:t>
            </a:r>
            <a:r>
              <a:rPr lang="en-US" sz="20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b="1" dirty="0" err="1" smtClean="0">
                <a:latin typeface="Noway" charset="0"/>
                <a:ea typeface="Noway" charset="0"/>
                <a:cs typeface="Noway" charset="0"/>
              </a:rPr>
              <a:t>felel</a:t>
            </a:r>
            <a:r>
              <a:rPr lang="en-US" sz="2000" b="1" dirty="0" smtClean="0">
                <a:latin typeface="Noway" charset="0"/>
                <a:ea typeface="Noway" charset="0"/>
                <a:cs typeface="Noway" charset="0"/>
              </a:rPr>
              <a:t> meg </a:t>
            </a:r>
            <a:r>
              <a:rPr lang="en-US" sz="2000" b="1" dirty="0" err="1" smtClean="0">
                <a:latin typeface="Noway" charset="0"/>
                <a:ea typeface="Noway" charset="0"/>
                <a:cs typeface="Noway" charset="0"/>
              </a:rPr>
              <a:t>energetikailag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»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rossz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lakásminőség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általános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probléma</a:t>
            </a:r>
            <a:endParaRPr lang="en-US" sz="2000" dirty="0">
              <a:latin typeface="Noway" charset="0"/>
              <a:ea typeface="Noway" charset="0"/>
              <a:cs typeface="Noway" charset="0"/>
            </a:endParaRPr>
          </a:p>
          <a:p>
            <a:endParaRPr lang="en-US" sz="2000" dirty="0" smtClean="0">
              <a:latin typeface="Noway" charset="0"/>
              <a:ea typeface="Noway" charset="0"/>
              <a:cs typeface="Noway" charset="0"/>
            </a:endParaRPr>
          </a:p>
          <a:p>
            <a:pPr marL="0" indent="0">
              <a:buNone/>
            </a:pP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FŰTÉS </a:t>
            </a:r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központi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kérdése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:</a:t>
            </a:r>
          </a:p>
          <a:p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Energiafelhasználás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legnagyobb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tétele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 (1/3-a): </a:t>
            </a:r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háztartási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energia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 -- </a:t>
            </a:r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ennek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 3/4-e: </a:t>
            </a:r>
            <a:r>
              <a:rPr lang="en-US" sz="2000" b="1" dirty="0" err="1">
                <a:latin typeface="Noway" charset="0"/>
                <a:ea typeface="Noway" charset="0"/>
                <a:cs typeface="Noway" charset="0"/>
              </a:rPr>
              <a:t>fűtés</a:t>
            </a:r>
            <a:endParaRPr lang="en-US" sz="2000" dirty="0">
              <a:latin typeface="Noway" charset="0"/>
              <a:ea typeface="Noway" charset="0"/>
              <a:cs typeface="Noway" charset="0"/>
            </a:endParaRPr>
          </a:p>
          <a:p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Egyre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többen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fűtenek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fával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 (</a:t>
            </a:r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össz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. 42%; </a:t>
            </a:r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falusiak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: 72%, </a:t>
            </a:r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legszegényebb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ötöd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: 62%)</a:t>
            </a:r>
          </a:p>
          <a:p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Közben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 a fa </a:t>
            </a:r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ára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folyamatosan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emelkedik</a:t>
            </a:r>
            <a:endParaRPr lang="en-US" sz="2000" dirty="0" smtClean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0" b="36579"/>
          <a:stretch/>
        </p:blipFill>
        <p:spPr>
          <a:xfrm>
            <a:off x="2481820" y="4844968"/>
            <a:ext cx="7228360" cy="137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8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85563"/>
            <a:ext cx="12192000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799"/>
            <a:ext cx="10210800" cy="780763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Költségvetési</a:t>
            </a:r>
            <a:r>
              <a:rPr lang="en-US" sz="36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kiadások</a:t>
            </a:r>
            <a:endParaRPr lang="en-US" sz="3600" b="1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1563211" cy="1593273"/>
          </a:xfrm>
        </p:spPr>
      </p:pic>
      <p:sp>
        <p:nvSpPr>
          <p:cNvPr id="10" name="Rectangle 9"/>
          <p:cNvSpPr/>
          <p:nvPr/>
        </p:nvSpPr>
        <p:spPr>
          <a:xfrm>
            <a:off x="0" y="6451938"/>
            <a:ext cx="12192000" cy="4201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err="1" smtClean="0">
                <a:solidFill>
                  <a:schemeClr val="tx1"/>
                </a:solidFill>
                <a:latin typeface="Noway" charset="0"/>
                <a:ea typeface="Noway" charset="0"/>
                <a:cs typeface="Noway" charset="0"/>
              </a:rPr>
              <a:t>www.periferiakozpont.hu</a:t>
            </a:r>
            <a:endParaRPr lang="en-US" dirty="0">
              <a:solidFill>
                <a:schemeClr val="tx1"/>
              </a:solidFill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34881" y="1607128"/>
            <a:ext cx="10515600" cy="4436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1291"/>
            <a:ext cx="12192000" cy="452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9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85563"/>
            <a:ext cx="12192000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799"/>
            <a:ext cx="10210800" cy="780763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Albérletek</a:t>
            </a:r>
            <a:r>
              <a:rPr lang="en-US" sz="36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alsó</a:t>
            </a:r>
            <a:r>
              <a:rPr lang="en-US" sz="36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szegmense</a:t>
            </a:r>
            <a:endParaRPr lang="en-US" sz="3600" b="1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1563211" cy="1593273"/>
          </a:xfrm>
        </p:spPr>
      </p:pic>
      <p:sp>
        <p:nvSpPr>
          <p:cNvPr id="10" name="Rectangle 9"/>
          <p:cNvSpPr/>
          <p:nvPr/>
        </p:nvSpPr>
        <p:spPr>
          <a:xfrm>
            <a:off x="0" y="6451938"/>
            <a:ext cx="12192000" cy="4201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err="1" smtClean="0">
                <a:solidFill>
                  <a:schemeClr val="tx1"/>
                </a:solidFill>
                <a:latin typeface="Noway" charset="0"/>
                <a:ea typeface="Noway" charset="0"/>
                <a:cs typeface="Noway" charset="0"/>
              </a:rPr>
              <a:t>www.periferiakozpont.hu</a:t>
            </a:r>
            <a:endParaRPr lang="en-US" dirty="0">
              <a:solidFill>
                <a:schemeClr val="tx1"/>
              </a:solidFill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34881" y="1607128"/>
            <a:ext cx="10515600" cy="4436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025236" y="1649918"/>
            <a:ext cx="1116676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 err="1" smtClean="0">
                <a:latin typeface="Noway" charset="0"/>
                <a:ea typeface="Noway" charset="0"/>
                <a:cs typeface="Noway" charset="0"/>
              </a:rPr>
              <a:t>Egyre</a:t>
            </a:r>
            <a:r>
              <a:rPr lang="en-US" sz="21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100" dirty="0" err="1" smtClean="0">
                <a:latin typeface="Noway" charset="0"/>
                <a:ea typeface="Noway" charset="0"/>
                <a:cs typeface="Noway" charset="0"/>
              </a:rPr>
              <a:t>többen</a:t>
            </a:r>
            <a:r>
              <a:rPr lang="en-US" sz="21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100" dirty="0" err="1" smtClean="0">
                <a:latin typeface="Noway" charset="0"/>
                <a:ea typeface="Noway" charset="0"/>
                <a:cs typeface="Noway" charset="0"/>
              </a:rPr>
              <a:t>kerülnek</a:t>
            </a:r>
            <a:r>
              <a:rPr lang="en-US" sz="2100" dirty="0" smtClean="0">
                <a:latin typeface="Noway" charset="0"/>
                <a:ea typeface="Noway" charset="0"/>
                <a:cs typeface="Noway" charset="0"/>
              </a:rPr>
              <a:t> ide </a:t>
            </a:r>
            <a:r>
              <a:rPr lang="mr-IN" sz="2100" dirty="0" smtClean="0">
                <a:latin typeface="Noway" charset="0"/>
                <a:ea typeface="Noway" charset="0"/>
                <a:cs typeface="Noway" charset="0"/>
              </a:rPr>
              <a:t>–</a:t>
            </a:r>
            <a:r>
              <a:rPr lang="en-US" sz="21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100" dirty="0" err="1" smtClean="0">
                <a:latin typeface="Noway" charset="0"/>
                <a:ea typeface="Noway" charset="0"/>
                <a:cs typeface="Noway" charset="0"/>
              </a:rPr>
              <a:t>szűkülő</a:t>
            </a:r>
            <a:r>
              <a:rPr lang="en-US" sz="21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100" dirty="0" err="1" smtClean="0">
                <a:latin typeface="Noway" charset="0"/>
                <a:ea typeface="Noway" charset="0"/>
                <a:cs typeface="Noway" charset="0"/>
              </a:rPr>
              <a:t>magántulajdon</a:t>
            </a:r>
            <a:r>
              <a:rPr lang="en-US" sz="21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100" dirty="0" err="1" smtClean="0">
                <a:latin typeface="Noway" charset="0"/>
                <a:ea typeface="Noway" charset="0"/>
                <a:cs typeface="Noway" charset="0"/>
              </a:rPr>
              <a:t>és</a:t>
            </a:r>
            <a:r>
              <a:rPr lang="en-US" sz="21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100" dirty="0" err="1" smtClean="0">
                <a:latin typeface="Noway" charset="0"/>
                <a:ea typeface="Noway" charset="0"/>
                <a:cs typeface="Noway" charset="0"/>
              </a:rPr>
              <a:t>önkormányzati</a:t>
            </a:r>
            <a:r>
              <a:rPr lang="en-US" sz="21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100" dirty="0" err="1" smtClean="0">
                <a:latin typeface="Noway" charset="0"/>
                <a:ea typeface="Noway" charset="0"/>
                <a:cs typeface="Noway" charset="0"/>
              </a:rPr>
              <a:t>lakásszektor</a:t>
            </a:r>
            <a:r>
              <a:rPr lang="en-US" sz="21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100" dirty="0" err="1" smtClean="0">
                <a:latin typeface="Noway" charset="0"/>
                <a:ea typeface="Noway" charset="0"/>
                <a:cs typeface="Noway" charset="0"/>
              </a:rPr>
              <a:t>között</a:t>
            </a:r>
            <a:endParaRPr lang="en-US" sz="2100" dirty="0" smtClean="0">
              <a:latin typeface="Noway" charset="0"/>
              <a:ea typeface="Noway" charset="0"/>
              <a:cs typeface="Noway" charset="0"/>
            </a:endParaRP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sz="1800" dirty="0" err="1" smtClean="0">
                <a:latin typeface="Noway" charset="0"/>
                <a:ea typeface="Noway" charset="0"/>
                <a:cs typeface="Noway" charset="0"/>
              </a:rPr>
              <a:t>Bővülő</a:t>
            </a:r>
            <a:r>
              <a:rPr lang="en-US" sz="18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800" dirty="0" err="1" smtClean="0">
                <a:latin typeface="Noway" charset="0"/>
                <a:ea typeface="Noway" charset="0"/>
                <a:cs typeface="Noway" charset="0"/>
              </a:rPr>
              <a:t>piaci</a:t>
            </a:r>
            <a:r>
              <a:rPr lang="en-US" sz="18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800" dirty="0" err="1" smtClean="0">
                <a:latin typeface="Noway" charset="0"/>
                <a:ea typeface="Noway" charset="0"/>
                <a:cs typeface="Noway" charset="0"/>
              </a:rPr>
              <a:t>szürkezóna</a:t>
            </a:r>
            <a:r>
              <a:rPr lang="en-US" sz="1800" dirty="0" smtClean="0">
                <a:latin typeface="Noway" charset="0"/>
                <a:ea typeface="Noway" charset="0"/>
                <a:cs typeface="Noway" charset="0"/>
              </a:rPr>
              <a:t>: </a:t>
            </a:r>
            <a:r>
              <a:rPr lang="en-US" sz="1800" dirty="0" err="1" smtClean="0">
                <a:latin typeface="Noway" charset="0"/>
                <a:ea typeface="Noway" charset="0"/>
                <a:cs typeface="Noway" charset="0"/>
              </a:rPr>
              <a:t>albérlőházak</a:t>
            </a:r>
            <a:r>
              <a:rPr lang="en-US" sz="1800" dirty="0" smtClean="0">
                <a:latin typeface="Noway" charset="0"/>
                <a:ea typeface="Noway" charset="0"/>
                <a:cs typeface="Noway" charset="0"/>
              </a:rPr>
              <a:t>, </a:t>
            </a:r>
            <a:r>
              <a:rPr lang="en-US" sz="1800" dirty="0" err="1" smtClean="0">
                <a:latin typeface="Noway" charset="0"/>
                <a:ea typeface="Noway" charset="0"/>
                <a:cs typeface="Noway" charset="0"/>
              </a:rPr>
              <a:t>uzsoraalbérletek</a:t>
            </a:r>
            <a:r>
              <a:rPr lang="en-US" sz="1800" dirty="0" smtClean="0">
                <a:latin typeface="Noway" charset="0"/>
                <a:ea typeface="Noway" charset="0"/>
                <a:cs typeface="Noway" charset="0"/>
              </a:rPr>
              <a:t>, </a:t>
            </a:r>
            <a:r>
              <a:rPr lang="en-US" sz="1800" dirty="0" err="1" smtClean="0">
                <a:latin typeface="Noway" charset="0"/>
                <a:ea typeface="Noway" charset="0"/>
                <a:cs typeface="Noway" charset="0"/>
              </a:rPr>
              <a:t>munkásszállók</a:t>
            </a:r>
            <a:endParaRPr lang="en-US" sz="1800" dirty="0" smtClean="0">
              <a:latin typeface="Noway" charset="0"/>
              <a:ea typeface="Noway" charset="0"/>
              <a:cs typeface="Noway" charset="0"/>
            </a:endParaRPr>
          </a:p>
          <a:p>
            <a:pPr lvl="1"/>
            <a:r>
              <a:rPr lang="en-US" sz="1800" dirty="0" err="1" smtClean="0">
                <a:latin typeface="Noway" charset="0"/>
                <a:ea typeface="Noway" charset="0"/>
                <a:cs typeface="Noway" charset="0"/>
              </a:rPr>
              <a:t>Szociális</a:t>
            </a:r>
            <a:r>
              <a:rPr lang="en-US" sz="18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800" dirty="0" err="1" smtClean="0">
                <a:latin typeface="Noway" charset="0"/>
                <a:ea typeface="Noway" charset="0"/>
                <a:cs typeface="Noway" charset="0"/>
              </a:rPr>
              <a:t>ellátórendszer</a:t>
            </a:r>
            <a:r>
              <a:rPr lang="en-US" sz="18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800" dirty="0" err="1" smtClean="0">
                <a:latin typeface="Noway" charset="0"/>
                <a:ea typeface="Noway" charset="0"/>
                <a:cs typeface="Noway" charset="0"/>
              </a:rPr>
              <a:t>intézményeiben</a:t>
            </a:r>
            <a:r>
              <a:rPr lang="en-US" sz="18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800" dirty="0" err="1" smtClean="0">
                <a:latin typeface="Noway" charset="0"/>
                <a:ea typeface="Noway" charset="0"/>
                <a:cs typeface="Noway" charset="0"/>
              </a:rPr>
              <a:t>keringés</a:t>
            </a:r>
            <a:r>
              <a:rPr lang="en-US" sz="1800" dirty="0" smtClean="0">
                <a:latin typeface="Noway" charset="0"/>
                <a:ea typeface="Noway" charset="0"/>
                <a:cs typeface="Noway" charset="0"/>
              </a:rPr>
              <a:t> </a:t>
            </a:r>
          </a:p>
          <a:p>
            <a:pPr lvl="1"/>
            <a:endParaRPr lang="en-US" sz="1800" dirty="0" smtClean="0">
              <a:latin typeface="Noway" charset="0"/>
              <a:ea typeface="Noway" charset="0"/>
              <a:cs typeface="Noway" charset="0"/>
            </a:endParaRPr>
          </a:p>
          <a:p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Láthatatlan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szegmens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,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ahol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a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szegények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nagy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része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lakhatást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talál</a:t>
            </a:r>
            <a:endParaRPr lang="en-US" sz="2200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549" y="4003964"/>
            <a:ext cx="3556641" cy="19972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88" y="4006476"/>
            <a:ext cx="3535986" cy="19889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965" y="4000688"/>
            <a:ext cx="3008855" cy="200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0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85563"/>
            <a:ext cx="12192000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799"/>
            <a:ext cx="10210800" cy="780763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Területi</a:t>
            </a:r>
            <a:r>
              <a:rPr lang="en-US" sz="36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folyamatok</a:t>
            </a:r>
            <a:endParaRPr lang="en-US" sz="3600" b="1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1563211" cy="1593273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434881" y="1607128"/>
            <a:ext cx="10515600" cy="4436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62" y="1120797"/>
            <a:ext cx="9519138" cy="572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8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85563"/>
            <a:ext cx="12192000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799"/>
            <a:ext cx="10210800" cy="7807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Noway" charset="0"/>
                <a:ea typeface="Noway" charset="0"/>
                <a:cs typeface="Noway" charset="0"/>
              </a:rPr>
              <a:t>1. </a:t>
            </a:r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Eladósodottság</a:t>
            </a:r>
            <a:r>
              <a:rPr lang="en-US" sz="36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hitelekben</a:t>
            </a:r>
            <a:endParaRPr lang="en-US" sz="3600" b="1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1563211" cy="1593273"/>
          </a:xfrm>
        </p:spPr>
      </p:pic>
      <p:sp>
        <p:nvSpPr>
          <p:cNvPr id="10" name="Rectangle 9"/>
          <p:cNvSpPr/>
          <p:nvPr/>
        </p:nvSpPr>
        <p:spPr>
          <a:xfrm>
            <a:off x="0" y="6451938"/>
            <a:ext cx="12192000" cy="4201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err="1" smtClean="0">
                <a:solidFill>
                  <a:schemeClr val="tx1"/>
                </a:solidFill>
                <a:latin typeface="Noway" charset="0"/>
                <a:ea typeface="Noway" charset="0"/>
                <a:cs typeface="Noway" charset="0"/>
              </a:rPr>
              <a:t>www.periferiakozpont.hu</a:t>
            </a:r>
            <a:endParaRPr lang="en-US" dirty="0">
              <a:solidFill>
                <a:schemeClr val="tx1"/>
              </a:solidFill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34881" y="1607128"/>
            <a:ext cx="10515600" cy="4436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90945" y="1828799"/>
            <a:ext cx="4571341" cy="4327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HITELE van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: </a:t>
            </a:r>
            <a:endParaRPr lang="en-US" sz="2000" dirty="0">
              <a:latin typeface="Noway" charset="0"/>
              <a:ea typeface="Noway" charset="0"/>
              <a:cs typeface="Noway" charset="0"/>
            </a:endParaRPr>
          </a:p>
          <a:p>
            <a:pPr marL="446088" lvl="1" indent="-173038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háztartások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b="1" dirty="0" smtClean="0">
                <a:latin typeface="Noway" charset="0"/>
                <a:ea typeface="Noway" charset="0"/>
                <a:cs typeface="Noway" charset="0"/>
              </a:rPr>
              <a:t>32,3%-a </a:t>
            </a:r>
            <a:br>
              <a:rPr lang="en-US" sz="2000" b="1" dirty="0" smtClean="0">
                <a:latin typeface="Noway" charset="0"/>
                <a:ea typeface="Noway" charset="0"/>
                <a:cs typeface="Noway" charset="0"/>
              </a:rPr>
            </a:br>
            <a:r>
              <a:rPr lang="en-US" sz="2000" b="1" dirty="0" smtClean="0">
                <a:latin typeface="Noway" charset="0"/>
                <a:ea typeface="Noway" charset="0"/>
                <a:cs typeface="Noway" charset="0"/>
              </a:rPr>
              <a:t>(1,4 M </a:t>
            </a:r>
            <a:r>
              <a:rPr lang="en-US" sz="2000" b="1" dirty="0" err="1" smtClean="0">
                <a:latin typeface="Noway" charset="0"/>
                <a:ea typeface="Noway" charset="0"/>
                <a:cs typeface="Noway" charset="0"/>
              </a:rPr>
              <a:t>háztartás</a:t>
            </a:r>
            <a:r>
              <a:rPr lang="en-US" sz="2000" b="1" dirty="0" smtClean="0">
                <a:latin typeface="Noway" charset="0"/>
                <a:ea typeface="Noway" charset="0"/>
                <a:cs typeface="Noway" charset="0"/>
              </a:rPr>
              <a:t>) </a:t>
            </a:r>
          </a:p>
          <a:p>
            <a:pPr marL="446088" lvl="1" indent="-173038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 err="1" smtClean="0">
                <a:latin typeface="Noway" charset="0"/>
                <a:ea typeface="Noway" charset="0"/>
                <a:cs typeface="Noway" charset="0"/>
              </a:rPr>
              <a:t>harmaduk</a:t>
            </a:r>
            <a:r>
              <a:rPr lang="en-US" sz="2000" b="1" dirty="0" smtClean="0">
                <a:latin typeface="Noway" charset="0"/>
                <a:ea typeface="Noway" charset="0"/>
                <a:cs typeface="Noway" charset="0"/>
              </a:rPr>
              <a:t> a </a:t>
            </a:r>
            <a:r>
              <a:rPr lang="en-US" sz="2000" b="1" dirty="0" err="1" smtClean="0">
                <a:latin typeface="Noway" charset="0"/>
                <a:ea typeface="Noway" charset="0"/>
                <a:cs typeface="Noway" charset="0"/>
              </a:rPr>
              <a:t>legalsó</a:t>
            </a:r>
            <a:r>
              <a:rPr lang="en-US" sz="20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b="1" dirty="0" err="1" smtClean="0">
                <a:latin typeface="Noway" charset="0"/>
                <a:ea typeface="Noway" charset="0"/>
                <a:cs typeface="Noway" charset="0"/>
              </a:rPr>
              <a:t>jövedelmi</a:t>
            </a:r>
            <a:r>
              <a:rPr lang="en-US" sz="20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b="1" dirty="0" err="1" smtClean="0">
                <a:latin typeface="Noway" charset="0"/>
                <a:ea typeface="Noway" charset="0"/>
                <a:cs typeface="Noway" charset="0"/>
              </a:rPr>
              <a:t>tizedbe</a:t>
            </a:r>
            <a:r>
              <a:rPr lang="en-US" sz="20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b="1" dirty="0" err="1" smtClean="0">
                <a:latin typeface="Noway" charset="0"/>
                <a:ea typeface="Noway" charset="0"/>
                <a:cs typeface="Noway" charset="0"/>
              </a:rPr>
              <a:t>tartozik</a:t>
            </a:r>
            <a:endParaRPr lang="en-US" sz="2000" dirty="0">
              <a:latin typeface="Noway" charset="0"/>
              <a:ea typeface="Noway" charset="0"/>
              <a:cs typeface="Noway" charset="0"/>
            </a:endParaRPr>
          </a:p>
          <a:p>
            <a:pPr marL="446088" lvl="1" indent="-173038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ebből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90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napon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túl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késedelmes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: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több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smtClean="0">
                <a:latin typeface="Noway" charset="0"/>
                <a:ea typeface="Noway" charset="0"/>
                <a:cs typeface="Noway" charset="0"/>
              </a:rPr>
              <a:t>mint 400.000 </a:t>
            </a:r>
            <a:r>
              <a:rPr lang="en-US" sz="2000" dirty="0" err="1" smtClean="0">
                <a:latin typeface="Noway" charset="0"/>
                <a:ea typeface="Noway" charset="0"/>
                <a:cs typeface="Noway" charset="0"/>
              </a:rPr>
              <a:t>hitelszerződés</a:t>
            </a:r>
            <a:endParaRPr lang="en-US" sz="2000" dirty="0" smtClean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543" y="1608272"/>
            <a:ext cx="7068457" cy="454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8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85563"/>
            <a:ext cx="12192000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799"/>
            <a:ext cx="10210800" cy="7807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Noway" charset="0"/>
                <a:ea typeface="Noway" charset="0"/>
                <a:cs typeface="Noway" charset="0"/>
              </a:rPr>
              <a:t>2. </a:t>
            </a:r>
            <a:r>
              <a:rPr lang="en-US" sz="3600" b="1" dirty="0" err="1" smtClean="0">
                <a:latin typeface="Noway" charset="0"/>
                <a:ea typeface="Noway" charset="0"/>
                <a:cs typeface="Noway" charset="0"/>
              </a:rPr>
              <a:t>Rezsihátralékok</a:t>
            </a:r>
            <a:endParaRPr lang="en-US" sz="3600" b="1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1563211" cy="1593273"/>
          </a:xfrm>
        </p:spPr>
      </p:pic>
      <p:sp>
        <p:nvSpPr>
          <p:cNvPr id="10" name="Rectangle 9"/>
          <p:cNvSpPr/>
          <p:nvPr/>
        </p:nvSpPr>
        <p:spPr>
          <a:xfrm>
            <a:off x="0" y="6437870"/>
            <a:ext cx="12192000" cy="4201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err="1" smtClean="0">
                <a:solidFill>
                  <a:schemeClr val="tx1"/>
                </a:solidFill>
                <a:latin typeface="Noway" charset="0"/>
                <a:ea typeface="Noway" charset="0"/>
                <a:cs typeface="Noway" charset="0"/>
              </a:rPr>
              <a:t>www.periferiakozpont.hu</a:t>
            </a:r>
            <a:endParaRPr lang="en-US" dirty="0">
              <a:solidFill>
                <a:schemeClr val="tx1"/>
              </a:solidFill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62444" y="2157270"/>
            <a:ext cx="4883069" cy="3370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1000"/>
              </a:spcBef>
            </a:pP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60 </a:t>
            </a:r>
            <a:r>
              <a:rPr lang="en-US" sz="2200" dirty="0" err="1">
                <a:latin typeface="Noway" charset="0"/>
                <a:ea typeface="Noway" charset="0"/>
                <a:cs typeface="Noway" charset="0"/>
              </a:rPr>
              <a:t>napon</a:t>
            </a:r>
            <a:r>
              <a:rPr lang="en-US" sz="22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>
                <a:latin typeface="Noway" charset="0"/>
                <a:ea typeface="Noway" charset="0"/>
                <a:cs typeface="Noway" charset="0"/>
              </a:rPr>
              <a:t>túli</a:t>
            </a:r>
            <a:r>
              <a:rPr lang="en-US" sz="2200" dirty="0">
                <a:latin typeface="Noway" charset="0"/>
                <a:ea typeface="Noway" charset="0"/>
                <a:cs typeface="Noway" charset="0"/>
              </a:rPr>
              <a:t> REZSIHÁTRALÉKA van: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háztartások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b="1" dirty="0" err="1" smtClean="0">
                <a:latin typeface="Noway" charset="0"/>
                <a:ea typeface="Noway" charset="0"/>
                <a:cs typeface="Noway" charset="0"/>
              </a:rPr>
              <a:t>hatodának</a:t>
            </a:r>
            <a:r>
              <a:rPr lang="en-US" sz="2200" b="1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b="1" dirty="0">
                <a:latin typeface="Noway" charset="0"/>
                <a:ea typeface="Noway" charset="0"/>
                <a:cs typeface="Noway" charset="0"/>
              </a:rPr>
              <a:t>(13-19%)</a:t>
            </a:r>
          </a:p>
          <a:p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A </a:t>
            </a:r>
            <a:r>
              <a:rPr lang="en-US" sz="2200" dirty="0" err="1">
                <a:latin typeface="Noway" charset="0"/>
                <a:ea typeface="Noway" charset="0"/>
                <a:cs typeface="Noway" charset="0"/>
              </a:rPr>
              <a:t>legalsó</a:t>
            </a:r>
            <a:r>
              <a:rPr lang="en-US" sz="22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jövedelmi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ötödben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: 36%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hátralékos</a:t>
            </a:r>
            <a:endParaRPr lang="en-US" sz="2200" dirty="0">
              <a:latin typeface="Noway" charset="0"/>
              <a:ea typeface="Noway" charset="0"/>
              <a:cs typeface="Noway" charset="0"/>
            </a:endParaRPr>
          </a:p>
          <a:p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Válság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után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megugrott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a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számuk</a:t>
            </a:r>
            <a:endParaRPr lang="en-US" sz="2200" dirty="0" smtClean="0">
              <a:latin typeface="Noway" charset="0"/>
              <a:ea typeface="Noway" charset="0"/>
              <a:cs typeface="Noway" charset="0"/>
            </a:endParaRPr>
          </a:p>
          <a:p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Sokan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tartósan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hátralékosok</a:t>
            </a:r>
            <a:endParaRPr lang="en-US" sz="2200" dirty="0" smtClean="0">
              <a:latin typeface="Noway" charset="0"/>
              <a:ea typeface="Noway" charset="0"/>
              <a:cs typeface="Noway" charset="0"/>
            </a:endParaRPr>
          </a:p>
          <a:p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Nehezen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összesíthető</a:t>
            </a:r>
            <a:r>
              <a:rPr lang="en-US" sz="2200" dirty="0" smtClean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 smtClean="0">
                <a:latin typeface="Noway" charset="0"/>
                <a:ea typeface="Noway" charset="0"/>
                <a:cs typeface="Noway" charset="0"/>
              </a:rPr>
              <a:t>adatok</a:t>
            </a:r>
            <a:endParaRPr lang="en-US" sz="2200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957" y="1220687"/>
            <a:ext cx="6584043" cy="521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954</TotalTime>
  <Words>832</Words>
  <Application>Microsoft Macintosh PowerPoint</Application>
  <PresentationFormat>Widescreen</PresentationFormat>
  <Paragraphs>150</Paragraphs>
  <Slides>19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Calibri</vt:lpstr>
      <vt:lpstr>Calibri Light</vt:lpstr>
      <vt:lpstr>Mangal</vt:lpstr>
      <vt:lpstr>Noway</vt:lpstr>
      <vt:lpstr>Arial</vt:lpstr>
      <vt:lpstr>Office Theme</vt:lpstr>
      <vt:lpstr>Háztartási adósság  lakhatási szempontból</vt:lpstr>
      <vt:lpstr>Habitat:  Éves jelentés a lakhatási szegénységről</vt:lpstr>
      <vt:lpstr>Hozzáférhetőség és megfizethetőség </vt:lpstr>
      <vt:lpstr>Lakásminőség és energiaszegénység</vt:lpstr>
      <vt:lpstr>Költségvetési kiadások</vt:lpstr>
      <vt:lpstr>Albérletek alsó szegmense</vt:lpstr>
      <vt:lpstr>Területi folyamatok</vt:lpstr>
      <vt:lpstr>1. Eladósodottság hitelekben</vt:lpstr>
      <vt:lpstr>2. Rezsihátralékok</vt:lpstr>
      <vt:lpstr>Háztartási adósság miért lakhatási kérdés?</vt:lpstr>
      <vt:lpstr>Társadalmi következmények</vt:lpstr>
      <vt:lpstr>Hitelek megoszlása a háztartások között</vt:lpstr>
      <vt:lpstr>Hitel: lehetőség vagy csapda?</vt:lpstr>
      <vt:lpstr>Háztartási hitelállomány</vt:lpstr>
      <vt:lpstr>Nemteljesítő hitelek, követeléskezelői piac</vt:lpstr>
      <vt:lpstr>Nemteljesítő hitelek, követeléskezelői piac</vt:lpstr>
      <vt:lpstr>Új hitelezési hullám: kettészakadó piac</vt:lpstr>
      <vt:lpstr>Összességében</vt:lpstr>
      <vt:lpstr>Javaslatok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pzs</dc:creator>
  <cp:lastModifiedBy>pzs</cp:lastModifiedBy>
  <cp:revision>95</cp:revision>
  <cp:lastPrinted>2018-10-01T18:22:32Z</cp:lastPrinted>
  <dcterms:created xsi:type="dcterms:W3CDTF">2018-10-01T14:43:08Z</dcterms:created>
  <dcterms:modified xsi:type="dcterms:W3CDTF">2018-11-19T07:01:37Z</dcterms:modified>
</cp:coreProperties>
</file>